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0" r:id="rId2"/>
    <p:sldId id="306" r:id="rId3"/>
    <p:sldId id="284" r:id="rId4"/>
    <p:sldId id="283" r:id="rId5"/>
    <p:sldId id="287" r:id="rId6"/>
    <p:sldId id="288" r:id="rId7"/>
    <p:sldId id="289" r:id="rId8"/>
    <p:sldId id="291" r:id="rId9"/>
    <p:sldId id="292" r:id="rId10"/>
    <p:sldId id="293" r:id="rId11"/>
    <p:sldId id="307" r:id="rId12"/>
    <p:sldId id="296" r:id="rId13"/>
    <p:sldId id="308" r:id="rId14"/>
    <p:sldId id="297" r:id="rId15"/>
    <p:sldId id="309" r:id="rId16"/>
    <p:sldId id="298" r:id="rId17"/>
    <p:sldId id="311" r:id="rId18"/>
    <p:sldId id="300" r:id="rId19"/>
    <p:sldId id="312" r:id="rId20"/>
    <p:sldId id="301" r:id="rId21"/>
    <p:sldId id="314" r:id="rId22"/>
    <p:sldId id="302" r:id="rId23"/>
    <p:sldId id="310" r:id="rId24"/>
    <p:sldId id="303" r:id="rId25"/>
    <p:sldId id="313" r:id="rId26"/>
    <p:sldId id="286" r:id="rId27"/>
    <p:sldId id="305" r:id="rId28"/>
    <p:sldId id="315" r:id="rId29"/>
    <p:sldId id="317" r:id="rId30"/>
    <p:sldId id="318" r:id="rId31"/>
    <p:sldId id="285" r:id="rId3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6327"/>
  </p:normalViewPr>
  <p:slideViewPr>
    <p:cSldViewPr snapToGrid="0" snapToObjects="1">
      <p:cViewPr varScale="1">
        <p:scale>
          <a:sx n="106" d="100"/>
          <a:sy n="106" d="100"/>
        </p:scale>
        <p:origin x="11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89E1D-FF3B-40F8-A650-DBDEC6A9DFA8}"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US"/>
        </a:p>
      </dgm:t>
    </dgm:pt>
    <dgm:pt modelId="{C7F2C6DF-3115-4CD9-AA31-79F613FD0EA5}">
      <dgm:prSet phldrT="[Text]" custT="1"/>
      <dgm:spPr/>
      <dgm:t>
        <a:bodyPr/>
        <a:lstStyle/>
        <a:p>
          <a:r>
            <a:rPr lang="en-HK" sz="1400" dirty="0">
              <a:solidFill>
                <a:schemeClr val="tx1"/>
              </a:solidFill>
            </a:rPr>
            <a:t>Inefficient Data Structure</a:t>
          </a:r>
          <a:endParaRPr lang="en-US" sz="1400" dirty="0">
            <a:solidFill>
              <a:schemeClr val="tx1"/>
            </a:solidFill>
          </a:endParaRPr>
        </a:p>
      </dgm:t>
    </dgm:pt>
    <dgm:pt modelId="{94F149E5-B69E-4642-9F96-49590BC59C3C}" type="parTrans" cxnId="{99D11B1D-10C8-48DB-B293-68C938502E58}">
      <dgm:prSet/>
      <dgm:spPr/>
      <dgm:t>
        <a:bodyPr/>
        <a:lstStyle/>
        <a:p>
          <a:endParaRPr lang="en-US">
            <a:solidFill>
              <a:schemeClr val="tx1"/>
            </a:solidFill>
          </a:endParaRPr>
        </a:p>
      </dgm:t>
    </dgm:pt>
    <dgm:pt modelId="{AC68F5B0-B0DF-46E6-A47E-70FEDF603747}" type="sibTrans" cxnId="{99D11B1D-10C8-48DB-B293-68C938502E58}">
      <dgm:prSet/>
      <dgm:spPr/>
      <dgm:t>
        <a:bodyPr/>
        <a:lstStyle/>
        <a:p>
          <a:endParaRPr lang="en-US">
            <a:solidFill>
              <a:schemeClr val="tx1"/>
            </a:solidFill>
          </a:endParaRPr>
        </a:p>
      </dgm:t>
    </dgm:pt>
    <dgm:pt modelId="{AABA409E-C030-4BB9-9770-5F5A55E414DA}">
      <dgm:prSet phldrT="[Text]" custT="1"/>
      <dgm:spPr/>
      <dgm:t>
        <a:bodyPr/>
        <a:lstStyle/>
        <a:p>
          <a:r>
            <a:rPr lang="en-HK" sz="1400" dirty="0">
              <a:solidFill>
                <a:schemeClr val="tx1"/>
              </a:solidFill>
            </a:rPr>
            <a:t>Inefficient Iteration</a:t>
          </a:r>
          <a:endParaRPr lang="en-US" sz="1400" dirty="0">
            <a:solidFill>
              <a:schemeClr val="tx1"/>
            </a:solidFill>
          </a:endParaRPr>
        </a:p>
      </dgm:t>
    </dgm:pt>
    <dgm:pt modelId="{5943731E-5315-4B41-9F43-8D2EF60A7A75}" type="parTrans" cxnId="{0E3E9165-82FA-4084-ABE3-1650EEB22BAE}">
      <dgm:prSet/>
      <dgm:spPr/>
      <dgm:t>
        <a:bodyPr/>
        <a:lstStyle/>
        <a:p>
          <a:endParaRPr lang="en-US">
            <a:solidFill>
              <a:schemeClr val="tx1"/>
            </a:solidFill>
          </a:endParaRPr>
        </a:p>
      </dgm:t>
    </dgm:pt>
    <dgm:pt modelId="{7DFF74A3-79E1-4AA3-B278-93BE7997079A}" type="sibTrans" cxnId="{0E3E9165-82FA-4084-ABE3-1650EEB22BAE}">
      <dgm:prSet/>
      <dgm:spPr/>
      <dgm:t>
        <a:bodyPr/>
        <a:lstStyle/>
        <a:p>
          <a:endParaRPr lang="en-US">
            <a:solidFill>
              <a:schemeClr val="tx1"/>
            </a:solidFill>
          </a:endParaRPr>
        </a:p>
      </dgm:t>
    </dgm:pt>
    <dgm:pt modelId="{E472DEED-A20A-40C0-81B8-314C2068BE6F}">
      <dgm:prSet phldrT="[Text]" custT="1"/>
      <dgm:spPr/>
      <dgm:t>
        <a:bodyPr/>
        <a:lstStyle/>
        <a:p>
          <a:r>
            <a:rPr lang="en-HK" sz="1400" dirty="0">
              <a:solidFill>
                <a:schemeClr val="tx1"/>
              </a:solidFill>
            </a:rPr>
            <a:t>Inefficient API Usage</a:t>
          </a:r>
          <a:endParaRPr lang="en-US" sz="1400" dirty="0">
            <a:solidFill>
              <a:schemeClr val="tx1"/>
            </a:solidFill>
          </a:endParaRPr>
        </a:p>
      </dgm:t>
    </dgm:pt>
    <dgm:pt modelId="{40DC0CA7-B9EC-42A6-889B-7F017401BEC2}" type="parTrans" cxnId="{D311AE6D-AB09-4225-8057-01864687A937}">
      <dgm:prSet/>
      <dgm:spPr/>
      <dgm:t>
        <a:bodyPr/>
        <a:lstStyle/>
        <a:p>
          <a:endParaRPr lang="en-US">
            <a:solidFill>
              <a:schemeClr val="tx1"/>
            </a:solidFill>
          </a:endParaRPr>
        </a:p>
      </dgm:t>
    </dgm:pt>
    <dgm:pt modelId="{A13657EF-B2E4-4599-BB0C-7964779F2927}" type="sibTrans" cxnId="{D311AE6D-AB09-4225-8057-01864687A937}">
      <dgm:prSet/>
      <dgm:spPr/>
      <dgm:t>
        <a:bodyPr/>
        <a:lstStyle/>
        <a:p>
          <a:endParaRPr lang="en-US">
            <a:solidFill>
              <a:schemeClr val="tx1"/>
            </a:solidFill>
          </a:endParaRPr>
        </a:p>
      </dgm:t>
    </dgm:pt>
    <dgm:pt modelId="{8418AA8F-CDE7-46D8-B527-913EC3518007}">
      <dgm:prSet phldrT="[Text]" custT="1"/>
      <dgm:spPr/>
      <dgm:t>
        <a:bodyPr/>
        <a:lstStyle/>
        <a:p>
          <a:r>
            <a:rPr lang="en-HK" sz="1400" dirty="0">
              <a:solidFill>
                <a:schemeClr val="tx1"/>
              </a:solidFill>
            </a:rPr>
            <a:t>Inefficient Synchronization</a:t>
          </a:r>
          <a:endParaRPr lang="en-US" sz="1400" dirty="0">
            <a:solidFill>
              <a:schemeClr val="tx1"/>
            </a:solidFill>
          </a:endParaRPr>
        </a:p>
      </dgm:t>
    </dgm:pt>
    <dgm:pt modelId="{3166A14F-18B7-4C0D-A8A1-A1ED9162D5B9}" type="parTrans" cxnId="{66B55EB5-2904-41B0-9EC0-C7ABE9710008}">
      <dgm:prSet/>
      <dgm:spPr/>
      <dgm:t>
        <a:bodyPr/>
        <a:lstStyle/>
        <a:p>
          <a:endParaRPr lang="en-US">
            <a:solidFill>
              <a:schemeClr val="tx1"/>
            </a:solidFill>
          </a:endParaRPr>
        </a:p>
      </dgm:t>
    </dgm:pt>
    <dgm:pt modelId="{6D608B1D-2451-4A5D-9134-92C28B5638A1}" type="sibTrans" cxnId="{66B55EB5-2904-41B0-9EC0-C7ABE9710008}">
      <dgm:prSet/>
      <dgm:spPr/>
      <dgm:t>
        <a:bodyPr/>
        <a:lstStyle/>
        <a:p>
          <a:endParaRPr lang="en-US">
            <a:solidFill>
              <a:schemeClr val="tx1"/>
            </a:solidFill>
          </a:endParaRPr>
        </a:p>
      </dgm:t>
    </dgm:pt>
    <dgm:pt modelId="{1A6FE5CF-B147-4AE3-BED4-0F180429485B}">
      <dgm:prSet phldrT="[Text]" custT="1"/>
      <dgm:spPr/>
      <dgm:t>
        <a:bodyPr/>
        <a:lstStyle/>
        <a:p>
          <a:r>
            <a:rPr lang="en-HK" sz="1400" dirty="0">
              <a:solidFill>
                <a:schemeClr val="tx1"/>
              </a:solidFill>
            </a:rPr>
            <a:t>Redundant Data Processing</a:t>
          </a:r>
          <a:endParaRPr lang="en-US" sz="1400" dirty="0">
            <a:solidFill>
              <a:schemeClr val="tx1"/>
            </a:solidFill>
          </a:endParaRPr>
        </a:p>
      </dgm:t>
    </dgm:pt>
    <dgm:pt modelId="{D762A45B-CAD6-46DA-BCE7-7DCC93036E21}" type="parTrans" cxnId="{80034732-E323-4FEB-B137-8F329A0E3C58}">
      <dgm:prSet/>
      <dgm:spPr/>
      <dgm:t>
        <a:bodyPr/>
        <a:lstStyle/>
        <a:p>
          <a:endParaRPr lang="en-US">
            <a:solidFill>
              <a:schemeClr val="tx1"/>
            </a:solidFill>
          </a:endParaRPr>
        </a:p>
      </dgm:t>
    </dgm:pt>
    <dgm:pt modelId="{C3317E23-E9EF-4BDE-8A46-0D57B2B856FB}" type="sibTrans" cxnId="{80034732-E323-4FEB-B137-8F329A0E3C58}">
      <dgm:prSet/>
      <dgm:spPr/>
      <dgm:t>
        <a:bodyPr/>
        <a:lstStyle/>
        <a:p>
          <a:endParaRPr lang="en-US">
            <a:solidFill>
              <a:schemeClr val="tx1"/>
            </a:solidFill>
          </a:endParaRPr>
        </a:p>
      </dgm:t>
    </dgm:pt>
    <dgm:pt modelId="{FE1C6265-D2A8-49DC-AA19-25CFBD0DAD61}">
      <dgm:prSet phldrT="[Text]" custT="1"/>
      <dgm:spPr/>
      <dgm:t>
        <a:bodyPr/>
        <a:lstStyle/>
        <a:p>
          <a:r>
            <a:rPr lang="en-HK" sz="1400" dirty="0">
              <a:solidFill>
                <a:schemeClr val="tx1"/>
              </a:solidFill>
            </a:rPr>
            <a:t>Repeated Computation</a:t>
          </a:r>
          <a:endParaRPr lang="en-US" sz="1400" dirty="0">
            <a:solidFill>
              <a:schemeClr val="tx1"/>
            </a:solidFill>
          </a:endParaRPr>
        </a:p>
      </dgm:t>
    </dgm:pt>
    <dgm:pt modelId="{873CC444-D26C-42EA-A09D-21A1593A9A94}" type="parTrans" cxnId="{D7EB8317-ED86-4099-812F-DC92350773F8}">
      <dgm:prSet/>
      <dgm:spPr/>
      <dgm:t>
        <a:bodyPr/>
        <a:lstStyle/>
        <a:p>
          <a:endParaRPr lang="en-US">
            <a:solidFill>
              <a:schemeClr val="tx1"/>
            </a:solidFill>
          </a:endParaRPr>
        </a:p>
      </dgm:t>
    </dgm:pt>
    <dgm:pt modelId="{BBFC7B74-3968-4AAC-A98E-C0A5FF6C8C87}" type="sibTrans" cxnId="{D7EB8317-ED86-4099-812F-DC92350773F8}">
      <dgm:prSet/>
      <dgm:spPr/>
      <dgm:t>
        <a:bodyPr/>
        <a:lstStyle/>
        <a:p>
          <a:endParaRPr lang="en-US">
            <a:solidFill>
              <a:schemeClr val="tx1"/>
            </a:solidFill>
          </a:endParaRPr>
        </a:p>
      </dgm:t>
    </dgm:pt>
    <dgm:pt modelId="{A11C13F2-3016-49E1-A438-2003F5491ADF}">
      <dgm:prSet phldrT="[Text]" custT="1"/>
      <dgm:spPr/>
      <dgm:t>
        <a:bodyPr/>
        <a:lstStyle/>
        <a:p>
          <a:r>
            <a:rPr lang="en-HK" sz="1400" dirty="0">
              <a:solidFill>
                <a:schemeClr val="tx1"/>
              </a:solidFill>
            </a:rPr>
            <a:t>Inefficiency Under Special Cases</a:t>
          </a:r>
          <a:endParaRPr lang="en-US" sz="1400" dirty="0">
            <a:solidFill>
              <a:schemeClr val="tx1"/>
            </a:solidFill>
          </a:endParaRPr>
        </a:p>
      </dgm:t>
    </dgm:pt>
    <dgm:pt modelId="{9C59A69C-F60B-4479-AFE8-FD56CFCC085F}" type="parTrans" cxnId="{9B4F5319-F4AF-4B8F-9A60-954F4E1CA05C}">
      <dgm:prSet/>
      <dgm:spPr/>
      <dgm:t>
        <a:bodyPr/>
        <a:lstStyle/>
        <a:p>
          <a:endParaRPr lang="en-US">
            <a:solidFill>
              <a:schemeClr val="tx1"/>
            </a:solidFill>
          </a:endParaRPr>
        </a:p>
      </dgm:t>
    </dgm:pt>
    <dgm:pt modelId="{6AD52A5C-0695-4582-B8E9-6499FA6CF6C4}" type="sibTrans" cxnId="{9B4F5319-F4AF-4B8F-9A60-954F4E1CA05C}">
      <dgm:prSet/>
      <dgm:spPr/>
      <dgm:t>
        <a:bodyPr/>
        <a:lstStyle/>
        <a:p>
          <a:endParaRPr lang="en-US">
            <a:solidFill>
              <a:schemeClr val="tx1"/>
            </a:solidFill>
          </a:endParaRPr>
        </a:p>
      </dgm:t>
    </dgm:pt>
    <dgm:pt modelId="{A36411EC-8CAA-4278-B690-791B12E7ED95}">
      <dgm:prSet phldrT="[Text]" custT="1"/>
      <dgm:spPr/>
      <dgm:t>
        <a:bodyPr/>
        <a:lstStyle/>
        <a:p>
          <a:r>
            <a:rPr lang="en-HK" sz="1400" dirty="0">
              <a:solidFill>
                <a:schemeClr val="tx1"/>
              </a:solidFill>
            </a:rPr>
            <a:t>General Inefficient Computation</a:t>
          </a:r>
          <a:endParaRPr lang="en-US" sz="1400" dirty="0">
            <a:solidFill>
              <a:schemeClr val="tx1"/>
            </a:solidFill>
          </a:endParaRPr>
        </a:p>
      </dgm:t>
    </dgm:pt>
    <dgm:pt modelId="{6D8F1EAF-B274-4033-A3B2-86DD2E263A94}" type="parTrans" cxnId="{02424AE7-1BD1-4136-883A-6DE63525E296}">
      <dgm:prSet/>
      <dgm:spPr/>
      <dgm:t>
        <a:bodyPr/>
        <a:lstStyle/>
        <a:p>
          <a:endParaRPr lang="en-US">
            <a:solidFill>
              <a:schemeClr val="tx1"/>
            </a:solidFill>
          </a:endParaRPr>
        </a:p>
      </dgm:t>
    </dgm:pt>
    <dgm:pt modelId="{16D3E30D-3EBD-4320-878E-E2A2733388C5}" type="sibTrans" cxnId="{02424AE7-1BD1-4136-883A-6DE63525E296}">
      <dgm:prSet/>
      <dgm:spPr/>
      <dgm:t>
        <a:bodyPr/>
        <a:lstStyle/>
        <a:p>
          <a:endParaRPr lang="en-US">
            <a:solidFill>
              <a:schemeClr val="tx1"/>
            </a:solidFill>
          </a:endParaRPr>
        </a:p>
      </dgm:t>
    </dgm:pt>
    <dgm:pt modelId="{1ECCB5B4-07FC-4DC5-9779-8E3CEF6B89EE}" type="pres">
      <dgm:prSet presAssocID="{2D889E1D-FF3B-40F8-A650-DBDEC6A9DFA8}" presName="linear" presStyleCnt="0">
        <dgm:presLayoutVars>
          <dgm:animLvl val="lvl"/>
          <dgm:resizeHandles val="exact"/>
        </dgm:presLayoutVars>
      </dgm:prSet>
      <dgm:spPr/>
    </dgm:pt>
    <dgm:pt modelId="{34EA83EE-101F-49A8-B5C0-FF12492961E4}" type="pres">
      <dgm:prSet presAssocID="{C7F2C6DF-3115-4CD9-AA31-79F613FD0EA5}" presName="parentText" presStyleLbl="node1" presStyleIdx="0" presStyleCnt="8" custLinFactNeighborY="24881">
        <dgm:presLayoutVars>
          <dgm:chMax val="0"/>
          <dgm:bulletEnabled val="1"/>
        </dgm:presLayoutVars>
      </dgm:prSet>
      <dgm:spPr/>
    </dgm:pt>
    <dgm:pt modelId="{1AB36A54-F5C6-43EF-A6C6-F6EAF0441B02}" type="pres">
      <dgm:prSet presAssocID="{AC68F5B0-B0DF-46E6-A47E-70FEDF603747}" presName="spacer" presStyleCnt="0"/>
      <dgm:spPr/>
    </dgm:pt>
    <dgm:pt modelId="{E90FCABB-19E1-43F3-B2CB-9DE998647041}" type="pres">
      <dgm:prSet presAssocID="{FE1C6265-D2A8-49DC-AA19-25CFBD0DAD61}" presName="parentText" presStyleLbl="node1" presStyleIdx="1" presStyleCnt="8">
        <dgm:presLayoutVars>
          <dgm:chMax val="0"/>
          <dgm:bulletEnabled val="1"/>
        </dgm:presLayoutVars>
      </dgm:prSet>
      <dgm:spPr/>
    </dgm:pt>
    <dgm:pt modelId="{9FD067A8-9E28-4E52-8D67-D4703B3E1342}" type="pres">
      <dgm:prSet presAssocID="{BBFC7B74-3968-4AAC-A98E-C0A5FF6C8C87}" presName="spacer" presStyleCnt="0"/>
      <dgm:spPr/>
    </dgm:pt>
    <dgm:pt modelId="{FAE6CDD5-FCBF-464E-9741-5E8E9974579E}" type="pres">
      <dgm:prSet presAssocID="{AABA409E-C030-4BB9-9770-5F5A55E414DA}" presName="parentText" presStyleLbl="node1" presStyleIdx="2" presStyleCnt="8">
        <dgm:presLayoutVars>
          <dgm:chMax val="0"/>
          <dgm:bulletEnabled val="1"/>
        </dgm:presLayoutVars>
      </dgm:prSet>
      <dgm:spPr/>
    </dgm:pt>
    <dgm:pt modelId="{C6BA78B8-ED8A-4913-8B41-0C7D462F0977}" type="pres">
      <dgm:prSet presAssocID="{7DFF74A3-79E1-4AA3-B278-93BE7997079A}" presName="spacer" presStyleCnt="0"/>
      <dgm:spPr/>
    </dgm:pt>
    <dgm:pt modelId="{C058DEF4-F4F9-48DD-A219-443E3350C759}" type="pres">
      <dgm:prSet presAssocID="{E472DEED-A20A-40C0-81B8-314C2068BE6F}" presName="parentText" presStyleLbl="node1" presStyleIdx="3" presStyleCnt="8">
        <dgm:presLayoutVars>
          <dgm:chMax val="0"/>
          <dgm:bulletEnabled val="1"/>
        </dgm:presLayoutVars>
      </dgm:prSet>
      <dgm:spPr/>
    </dgm:pt>
    <dgm:pt modelId="{CA6C45D1-DAFC-4C57-94A1-57DB021CCAE7}" type="pres">
      <dgm:prSet presAssocID="{A13657EF-B2E4-4599-BB0C-7964779F2927}" presName="spacer" presStyleCnt="0"/>
      <dgm:spPr/>
    </dgm:pt>
    <dgm:pt modelId="{FB7C60D4-BC44-407D-9C4D-4E063A76C4FC}" type="pres">
      <dgm:prSet presAssocID="{8418AA8F-CDE7-46D8-B527-913EC3518007}" presName="parentText" presStyleLbl="node1" presStyleIdx="4" presStyleCnt="8">
        <dgm:presLayoutVars>
          <dgm:chMax val="0"/>
          <dgm:bulletEnabled val="1"/>
        </dgm:presLayoutVars>
      </dgm:prSet>
      <dgm:spPr/>
    </dgm:pt>
    <dgm:pt modelId="{B41E45F8-D768-4970-A5AA-ECBB5F1EB32C}" type="pres">
      <dgm:prSet presAssocID="{6D608B1D-2451-4A5D-9134-92C28B5638A1}" presName="spacer" presStyleCnt="0"/>
      <dgm:spPr/>
    </dgm:pt>
    <dgm:pt modelId="{7E9A3155-0C05-4A7F-8255-9C8B6CCB670A}" type="pres">
      <dgm:prSet presAssocID="{1A6FE5CF-B147-4AE3-BED4-0F180429485B}" presName="parentText" presStyleLbl="node1" presStyleIdx="5" presStyleCnt="8">
        <dgm:presLayoutVars>
          <dgm:chMax val="0"/>
          <dgm:bulletEnabled val="1"/>
        </dgm:presLayoutVars>
      </dgm:prSet>
      <dgm:spPr/>
    </dgm:pt>
    <dgm:pt modelId="{D791AB05-228F-45DB-9ADB-9B64A964DA64}" type="pres">
      <dgm:prSet presAssocID="{C3317E23-E9EF-4BDE-8A46-0D57B2B856FB}" presName="spacer" presStyleCnt="0"/>
      <dgm:spPr/>
    </dgm:pt>
    <dgm:pt modelId="{4836B4B5-4679-46EB-994D-3BB138AD9AC6}" type="pres">
      <dgm:prSet presAssocID="{A11C13F2-3016-49E1-A438-2003F5491ADF}" presName="parentText" presStyleLbl="node1" presStyleIdx="6" presStyleCnt="8">
        <dgm:presLayoutVars>
          <dgm:chMax val="0"/>
          <dgm:bulletEnabled val="1"/>
        </dgm:presLayoutVars>
      </dgm:prSet>
      <dgm:spPr/>
    </dgm:pt>
    <dgm:pt modelId="{D8606DBC-0F1C-42DE-B3F5-DF74F6B908E5}" type="pres">
      <dgm:prSet presAssocID="{6AD52A5C-0695-4582-B8E9-6499FA6CF6C4}" presName="spacer" presStyleCnt="0"/>
      <dgm:spPr/>
    </dgm:pt>
    <dgm:pt modelId="{B34E4218-E2DB-42DA-8C84-FAFC90D294ED}" type="pres">
      <dgm:prSet presAssocID="{A36411EC-8CAA-4278-B690-791B12E7ED95}" presName="parentText" presStyleLbl="node1" presStyleIdx="7" presStyleCnt="8">
        <dgm:presLayoutVars>
          <dgm:chMax val="0"/>
          <dgm:bulletEnabled val="1"/>
        </dgm:presLayoutVars>
      </dgm:prSet>
      <dgm:spPr/>
    </dgm:pt>
  </dgm:ptLst>
  <dgm:cxnLst>
    <dgm:cxn modelId="{F8742306-04F6-4291-A08D-7F85E49DF03E}" type="presOf" srcId="{1A6FE5CF-B147-4AE3-BED4-0F180429485B}" destId="{7E9A3155-0C05-4A7F-8255-9C8B6CCB670A}" srcOrd="0" destOrd="0" presId="urn:microsoft.com/office/officeart/2005/8/layout/vList2"/>
    <dgm:cxn modelId="{D7EB8317-ED86-4099-812F-DC92350773F8}" srcId="{2D889E1D-FF3B-40F8-A650-DBDEC6A9DFA8}" destId="{FE1C6265-D2A8-49DC-AA19-25CFBD0DAD61}" srcOrd="1" destOrd="0" parTransId="{873CC444-D26C-42EA-A09D-21A1593A9A94}" sibTransId="{BBFC7B74-3968-4AAC-A98E-C0A5FF6C8C87}"/>
    <dgm:cxn modelId="{9B4F5319-F4AF-4B8F-9A60-954F4E1CA05C}" srcId="{2D889E1D-FF3B-40F8-A650-DBDEC6A9DFA8}" destId="{A11C13F2-3016-49E1-A438-2003F5491ADF}" srcOrd="6" destOrd="0" parTransId="{9C59A69C-F60B-4479-AFE8-FD56CFCC085F}" sibTransId="{6AD52A5C-0695-4582-B8E9-6499FA6CF6C4}"/>
    <dgm:cxn modelId="{99D11B1D-10C8-48DB-B293-68C938502E58}" srcId="{2D889E1D-FF3B-40F8-A650-DBDEC6A9DFA8}" destId="{C7F2C6DF-3115-4CD9-AA31-79F613FD0EA5}" srcOrd="0" destOrd="0" parTransId="{94F149E5-B69E-4642-9F96-49590BC59C3C}" sibTransId="{AC68F5B0-B0DF-46E6-A47E-70FEDF603747}"/>
    <dgm:cxn modelId="{98629A31-51CC-410B-9498-4B230E516B12}" type="presOf" srcId="{AABA409E-C030-4BB9-9770-5F5A55E414DA}" destId="{FAE6CDD5-FCBF-464E-9741-5E8E9974579E}" srcOrd="0" destOrd="0" presId="urn:microsoft.com/office/officeart/2005/8/layout/vList2"/>
    <dgm:cxn modelId="{80034732-E323-4FEB-B137-8F329A0E3C58}" srcId="{2D889E1D-FF3B-40F8-A650-DBDEC6A9DFA8}" destId="{1A6FE5CF-B147-4AE3-BED4-0F180429485B}" srcOrd="5" destOrd="0" parTransId="{D762A45B-CAD6-46DA-BCE7-7DCC93036E21}" sibTransId="{C3317E23-E9EF-4BDE-8A46-0D57B2B856FB}"/>
    <dgm:cxn modelId="{36794234-D332-4CAC-AF5B-4759BF9728C3}" type="presOf" srcId="{FE1C6265-D2A8-49DC-AA19-25CFBD0DAD61}" destId="{E90FCABB-19E1-43F3-B2CB-9DE998647041}" srcOrd="0" destOrd="0" presId="urn:microsoft.com/office/officeart/2005/8/layout/vList2"/>
    <dgm:cxn modelId="{AB0E9739-4DD9-4560-AB38-A72BDD67105C}" type="presOf" srcId="{A11C13F2-3016-49E1-A438-2003F5491ADF}" destId="{4836B4B5-4679-46EB-994D-3BB138AD9AC6}" srcOrd="0" destOrd="0" presId="urn:microsoft.com/office/officeart/2005/8/layout/vList2"/>
    <dgm:cxn modelId="{0E3E9165-82FA-4084-ABE3-1650EEB22BAE}" srcId="{2D889E1D-FF3B-40F8-A650-DBDEC6A9DFA8}" destId="{AABA409E-C030-4BB9-9770-5F5A55E414DA}" srcOrd="2" destOrd="0" parTransId="{5943731E-5315-4B41-9F43-8D2EF60A7A75}" sibTransId="{7DFF74A3-79E1-4AA3-B278-93BE7997079A}"/>
    <dgm:cxn modelId="{D311AE6D-AB09-4225-8057-01864687A937}" srcId="{2D889E1D-FF3B-40F8-A650-DBDEC6A9DFA8}" destId="{E472DEED-A20A-40C0-81B8-314C2068BE6F}" srcOrd="3" destOrd="0" parTransId="{40DC0CA7-B9EC-42A6-889B-7F017401BEC2}" sibTransId="{A13657EF-B2E4-4599-BB0C-7964779F2927}"/>
    <dgm:cxn modelId="{BE4FA686-249B-462F-84E0-27E5794FFF26}" type="presOf" srcId="{E472DEED-A20A-40C0-81B8-314C2068BE6F}" destId="{C058DEF4-F4F9-48DD-A219-443E3350C759}" srcOrd="0" destOrd="0" presId="urn:microsoft.com/office/officeart/2005/8/layout/vList2"/>
    <dgm:cxn modelId="{75C6E08D-D53E-4C03-B564-5A85D3B76E87}" type="presOf" srcId="{8418AA8F-CDE7-46D8-B527-913EC3518007}" destId="{FB7C60D4-BC44-407D-9C4D-4E063A76C4FC}" srcOrd="0" destOrd="0" presId="urn:microsoft.com/office/officeart/2005/8/layout/vList2"/>
    <dgm:cxn modelId="{CA205D96-3BA4-45CA-8815-E289B850AFDD}" type="presOf" srcId="{C7F2C6DF-3115-4CD9-AA31-79F613FD0EA5}" destId="{34EA83EE-101F-49A8-B5C0-FF12492961E4}" srcOrd="0" destOrd="0" presId="urn:microsoft.com/office/officeart/2005/8/layout/vList2"/>
    <dgm:cxn modelId="{66B55EB5-2904-41B0-9EC0-C7ABE9710008}" srcId="{2D889E1D-FF3B-40F8-A650-DBDEC6A9DFA8}" destId="{8418AA8F-CDE7-46D8-B527-913EC3518007}" srcOrd="4" destOrd="0" parTransId="{3166A14F-18B7-4C0D-A8A1-A1ED9162D5B9}" sibTransId="{6D608B1D-2451-4A5D-9134-92C28B5638A1}"/>
    <dgm:cxn modelId="{6659E8CB-1E51-4AF7-BB38-DDF07FEFFD42}" type="presOf" srcId="{A36411EC-8CAA-4278-B690-791B12E7ED95}" destId="{B34E4218-E2DB-42DA-8C84-FAFC90D294ED}" srcOrd="0" destOrd="0" presId="urn:microsoft.com/office/officeart/2005/8/layout/vList2"/>
    <dgm:cxn modelId="{02424AE7-1BD1-4136-883A-6DE63525E296}" srcId="{2D889E1D-FF3B-40F8-A650-DBDEC6A9DFA8}" destId="{A36411EC-8CAA-4278-B690-791B12E7ED95}" srcOrd="7" destOrd="0" parTransId="{6D8F1EAF-B274-4033-A3B2-86DD2E263A94}" sibTransId="{16D3E30D-3EBD-4320-878E-E2A2733388C5}"/>
    <dgm:cxn modelId="{661783EE-141A-428F-A622-1F90C13A685A}" type="presOf" srcId="{2D889E1D-FF3B-40F8-A650-DBDEC6A9DFA8}" destId="{1ECCB5B4-07FC-4DC5-9779-8E3CEF6B89EE}" srcOrd="0" destOrd="0" presId="urn:microsoft.com/office/officeart/2005/8/layout/vList2"/>
    <dgm:cxn modelId="{618686D2-68CC-42A1-A5C8-BF86CFC17077}" type="presParOf" srcId="{1ECCB5B4-07FC-4DC5-9779-8E3CEF6B89EE}" destId="{34EA83EE-101F-49A8-B5C0-FF12492961E4}" srcOrd="0" destOrd="0" presId="urn:microsoft.com/office/officeart/2005/8/layout/vList2"/>
    <dgm:cxn modelId="{FE00A7AB-097B-4842-B426-EDFBDBA0E977}" type="presParOf" srcId="{1ECCB5B4-07FC-4DC5-9779-8E3CEF6B89EE}" destId="{1AB36A54-F5C6-43EF-A6C6-F6EAF0441B02}" srcOrd="1" destOrd="0" presId="urn:microsoft.com/office/officeart/2005/8/layout/vList2"/>
    <dgm:cxn modelId="{E2702DAC-A28B-4EEE-A419-F05C60C747AD}" type="presParOf" srcId="{1ECCB5B4-07FC-4DC5-9779-8E3CEF6B89EE}" destId="{E90FCABB-19E1-43F3-B2CB-9DE998647041}" srcOrd="2" destOrd="0" presId="urn:microsoft.com/office/officeart/2005/8/layout/vList2"/>
    <dgm:cxn modelId="{D80579FD-356B-44B5-9DEF-4CA114774A74}" type="presParOf" srcId="{1ECCB5B4-07FC-4DC5-9779-8E3CEF6B89EE}" destId="{9FD067A8-9E28-4E52-8D67-D4703B3E1342}" srcOrd="3" destOrd="0" presId="urn:microsoft.com/office/officeart/2005/8/layout/vList2"/>
    <dgm:cxn modelId="{7C29FB90-43DB-4F9B-BA37-9D9A9E9D58F3}" type="presParOf" srcId="{1ECCB5B4-07FC-4DC5-9779-8E3CEF6B89EE}" destId="{FAE6CDD5-FCBF-464E-9741-5E8E9974579E}" srcOrd="4" destOrd="0" presId="urn:microsoft.com/office/officeart/2005/8/layout/vList2"/>
    <dgm:cxn modelId="{BC0A773A-D9FC-4528-85B5-0557C119DB47}" type="presParOf" srcId="{1ECCB5B4-07FC-4DC5-9779-8E3CEF6B89EE}" destId="{C6BA78B8-ED8A-4913-8B41-0C7D462F0977}" srcOrd="5" destOrd="0" presId="urn:microsoft.com/office/officeart/2005/8/layout/vList2"/>
    <dgm:cxn modelId="{C85EEDE7-CE41-4433-A197-A26B5752A4E4}" type="presParOf" srcId="{1ECCB5B4-07FC-4DC5-9779-8E3CEF6B89EE}" destId="{C058DEF4-F4F9-48DD-A219-443E3350C759}" srcOrd="6" destOrd="0" presId="urn:microsoft.com/office/officeart/2005/8/layout/vList2"/>
    <dgm:cxn modelId="{43845DAF-2424-4C4A-8B07-FE93B79F0963}" type="presParOf" srcId="{1ECCB5B4-07FC-4DC5-9779-8E3CEF6B89EE}" destId="{CA6C45D1-DAFC-4C57-94A1-57DB021CCAE7}" srcOrd="7" destOrd="0" presId="urn:microsoft.com/office/officeart/2005/8/layout/vList2"/>
    <dgm:cxn modelId="{3852358F-1226-4F39-9F5A-00A98B590036}" type="presParOf" srcId="{1ECCB5B4-07FC-4DC5-9779-8E3CEF6B89EE}" destId="{FB7C60D4-BC44-407D-9C4D-4E063A76C4FC}" srcOrd="8" destOrd="0" presId="urn:microsoft.com/office/officeart/2005/8/layout/vList2"/>
    <dgm:cxn modelId="{242ED6A6-1AA3-4B29-88CA-24B3B4F46807}" type="presParOf" srcId="{1ECCB5B4-07FC-4DC5-9779-8E3CEF6B89EE}" destId="{B41E45F8-D768-4970-A5AA-ECBB5F1EB32C}" srcOrd="9" destOrd="0" presId="urn:microsoft.com/office/officeart/2005/8/layout/vList2"/>
    <dgm:cxn modelId="{38AD1010-6D28-4A63-8B4D-DC2831177AB5}" type="presParOf" srcId="{1ECCB5B4-07FC-4DC5-9779-8E3CEF6B89EE}" destId="{7E9A3155-0C05-4A7F-8255-9C8B6CCB670A}" srcOrd="10" destOrd="0" presId="urn:microsoft.com/office/officeart/2005/8/layout/vList2"/>
    <dgm:cxn modelId="{33C9C0EB-A697-4E14-AA1D-B864AFD14D50}" type="presParOf" srcId="{1ECCB5B4-07FC-4DC5-9779-8E3CEF6B89EE}" destId="{D791AB05-228F-45DB-9ADB-9B64A964DA64}" srcOrd="11" destOrd="0" presId="urn:microsoft.com/office/officeart/2005/8/layout/vList2"/>
    <dgm:cxn modelId="{74F45947-D284-4263-81C0-9C3B6D2A9983}" type="presParOf" srcId="{1ECCB5B4-07FC-4DC5-9779-8E3CEF6B89EE}" destId="{4836B4B5-4679-46EB-994D-3BB138AD9AC6}" srcOrd="12" destOrd="0" presId="urn:microsoft.com/office/officeart/2005/8/layout/vList2"/>
    <dgm:cxn modelId="{CFF8DB7B-83EA-4EEC-B2E3-507100DCB1DC}" type="presParOf" srcId="{1ECCB5B4-07FC-4DC5-9779-8E3CEF6B89EE}" destId="{D8606DBC-0F1C-42DE-B3F5-DF74F6B908E5}" srcOrd="13" destOrd="0" presId="urn:microsoft.com/office/officeart/2005/8/layout/vList2"/>
    <dgm:cxn modelId="{ACA110F6-7942-46A2-9299-6F8E772ED221}" type="presParOf" srcId="{1ECCB5B4-07FC-4DC5-9779-8E3CEF6B89EE}" destId="{B34E4218-E2DB-42DA-8C84-FAFC90D294ED}"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effectLst/>
              <a:latin typeface="Arial" panose="020B0604020202020204" pitchFamily="34" charset="0"/>
            </a:rPr>
            <a:t>The choice of an inefficient data structure consumes a large amount of memory and/or takes a long time.</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a:latin typeface="Arial" panose="020B0604020202020204" pitchFamily="34" charset="0"/>
            </a:rPr>
            <a:t>R</a:t>
          </a:r>
          <a:r>
            <a:rPr lang="en-US" b="0" i="0">
              <a:effectLst/>
              <a:latin typeface="Arial" panose="020B0604020202020204" pitchFamily="34" charset="0"/>
            </a:rPr>
            <a:t>eplacing the inefficient data structure by a more efficient data structure.</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A program repeatedly</a:t>
          </a:r>
          <a:br>
            <a:rPr lang="en-US" dirty="0"/>
          </a:br>
          <a:r>
            <a:rPr lang="en-US" b="0" i="0" dirty="0"/>
            <a:t>performs the same computation and produces the same</a:t>
          </a:r>
          <a:br>
            <a:rPr lang="en-US" dirty="0"/>
          </a:br>
          <a:r>
            <a:rPr lang="en-US" b="0" i="0" dirty="0"/>
            <a:t>output.</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1) store the output</a:t>
          </a:r>
          <a:br>
            <a:rPr lang="en-US" dirty="0"/>
          </a:br>
          <a:r>
            <a:rPr lang="en-US" b="0" i="0" dirty="0"/>
            <a:t>in a cache or a buffer for re-using; and 2) only perform</a:t>
          </a:r>
          <a:br>
            <a:rPr lang="en-US" dirty="0"/>
          </a:br>
          <a:r>
            <a:rPr lang="en-US" b="0" i="0" dirty="0"/>
            <a:t>the computation when the program status changes.</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The status of loop iterations</a:t>
          </a:r>
          <a:br>
            <a:rPr lang="en-US" dirty="0"/>
          </a:br>
          <a:r>
            <a:rPr lang="en-US" b="0" i="0" dirty="0"/>
            <a:t>remains the same and the iterations become useless</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Check whether the loop status becomes stable;</a:t>
          </a:r>
          <a:br>
            <a:rPr lang="en-US" dirty="0"/>
          </a:br>
          <a:r>
            <a:rPr lang="en-US" b="0" i="0" dirty="0"/>
            <a:t>if so, break and exit the loop.</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Many different APIs provide the same or similar functionalities, but some APIs are more efficient than the others in certain context.</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Replace it with a more efficient one</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These performance</a:t>
          </a:r>
          <a:br>
            <a:rPr lang="en-US" dirty="0"/>
          </a:br>
          <a:r>
            <a:rPr lang="en-US" b="0" i="0" dirty="0"/>
            <a:t>problems are caused by the synchronization issues among</a:t>
          </a:r>
          <a:br>
            <a:rPr lang="en-US" dirty="0"/>
          </a:br>
          <a:r>
            <a:rPr lang="en-US" b="0" i="0" dirty="0"/>
            <a:t>multiple threads.</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Improve the synchronization mechanism</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Redundant or tedious data processing. For example, a typical scenario is processing (e.g., copying or initializing) a large chunk of data in small units, such as bit by bit, or pixel by pixel (in graph transformation).</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Use more efficient data processing</a:t>
          </a:r>
          <a:br>
            <a:rPr lang="en-US" dirty="0"/>
          </a:br>
          <a:r>
            <a:rPr lang="en-US" b="0" i="0" dirty="0"/>
            <a:t>strategy to avoid heavy iterative data processing, such as processing all the data in one go, or to eliminate unnecessary data processing.</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The program runs well most of the time, but it becomes extremely slow or causes memory bloat in special cases.</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1) add checking conditions for the special cases, and 2) employ</a:t>
          </a:r>
          <a:br>
            <a:rPr lang="en-US" dirty="0"/>
          </a:br>
          <a:r>
            <a:rPr lang="en-US" b="0" i="0" dirty="0"/>
            <a:t>special algorithms to treat each special case efficiently.</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4AC03D-2290-463E-AA44-584D512728E1}"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4A338AF3-93DC-4287-861B-02AE5FB5A593}">
      <dgm:prSet phldrT="[Text]"/>
      <dgm:spPr/>
      <dgm:t>
        <a:bodyPr/>
        <a:lstStyle/>
        <a:p>
          <a:r>
            <a:rPr lang="en-HK"/>
            <a:t>Cause:</a:t>
          </a:r>
          <a:endParaRPr lang="en-US" dirty="0"/>
        </a:p>
      </dgm:t>
    </dgm:pt>
    <dgm:pt modelId="{F58B3140-70B4-4B29-840B-59545FE3A781}" type="parTrans" cxnId="{923C9E31-C857-416F-8991-9B27E0A7AB97}">
      <dgm:prSet/>
      <dgm:spPr/>
      <dgm:t>
        <a:bodyPr/>
        <a:lstStyle/>
        <a:p>
          <a:endParaRPr lang="en-US">
            <a:solidFill>
              <a:schemeClr val="tx1"/>
            </a:solidFill>
          </a:endParaRPr>
        </a:p>
      </dgm:t>
    </dgm:pt>
    <dgm:pt modelId="{B61F3245-3232-4E08-A14A-25AFC238C64A}" type="sibTrans" cxnId="{923C9E31-C857-416F-8991-9B27E0A7AB97}">
      <dgm:prSet/>
      <dgm:spPr/>
      <dgm:t>
        <a:bodyPr/>
        <a:lstStyle/>
        <a:p>
          <a:endParaRPr lang="en-US">
            <a:solidFill>
              <a:schemeClr val="tx1"/>
            </a:solidFill>
          </a:endParaRPr>
        </a:p>
      </dgm:t>
    </dgm:pt>
    <dgm:pt modelId="{00B60B32-7BBF-419B-99D1-22659B9A47C2}">
      <dgm:prSet phldrT="[Text]"/>
      <dgm:spPr/>
      <dgm:t>
        <a:bodyPr/>
        <a:lstStyle/>
        <a:p>
          <a:r>
            <a:rPr lang="en-US" b="0" i="0" dirty="0"/>
            <a:t>These performance issues are caused by other general inefficient in the algorithm. </a:t>
          </a:r>
          <a:endParaRPr lang="en-US" dirty="0"/>
        </a:p>
      </dgm:t>
    </dgm:pt>
    <dgm:pt modelId="{F8F59706-B3A9-4A4F-96D0-D120E82F7B6A}" type="parTrans" cxnId="{2FA08C45-A08E-457C-98C6-59C7DC599E3C}">
      <dgm:prSet/>
      <dgm:spPr/>
      <dgm:t>
        <a:bodyPr/>
        <a:lstStyle/>
        <a:p>
          <a:endParaRPr lang="en-US">
            <a:solidFill>
              <a:schemeClr val="tx1"/>
            </a:solidFill>
          </a:endParaRPr>
        </a:p>
      </dgm:t>
    </dgm:pt>
    <dgm:pt modelId="{8F541D31-462D-4401-8F8D-FDC97FCE14F9}" type="sibTrans" cxnId="{2FA08C45-A08E-457C-98C6-59C7DC599E3C}">
      <dgm:prSet/>
      <dgm:spPr/>
      <dgm:t>
        <a:bodyPr/>
        <a:lstStyle/>
        <a:p>
          <a:endParaRPr lang="en-US">
            <a:solidFill>
              <a:schemeClr val="tx1"/>
            </a:solidFill>
          </a:endParaRPr>
        </a:p>
      </dgm:t>
    </dgm:pt>
    <dgm:pt modelId="{5F6D96C5-2473-4AEB-AF85-95BD34340800}">
      <dgm:prSet phldrT="[Text]"/>
      <dgm:spPr/>
      <dgm:t>
        <a:bodyPr/>
        <a:lstStyle/>
        <a:p>
          <a:r>
            <a:rPr lang="en-HK"/>
            <a:t>Resolution</a:t>
          </a:r>
          <a:endParaRPr lang="en-US" dirty="0"/>
        </a:p>
      </dgm:t>
    </dgm:pt>
    <dgm:pt modelId="{55DA870F-D867-4A50-9D69-B96179502D58}" type="parTrans" cxnId="{5E0A419D-85F0-4729-92FC-FA0982EC5905}">
      <dgm:prSet/>
      <dgm:spPr/>
      <dgm:t>
        <a:bodyPr/>
        <a:lstStyle/>
        <a:p>
          <a:endParaRPr lang="en-US">
            <a:solidFill>
              <a:schemeClr val="tx1"/>
            </a:solidFill>
          </a:endParaRPr>
        </a:p>
      </dgm:t>
    </dgm:pt>
    <dgm:pt modelId="{CC006B84-16B0-46C5-842A-458DBE5060C5}" type="sibTrans" cxnId="{5E0A419D-85F0-4729-92FC-FA0982EC5905}">
      <dgm:prSet/>
      <dgm:spPr/>
      <dgm:t>
        <a:bodyPr/>
        <a:lstStyle/>
        <a:p>
          <a:endParaRPr lang="en-US">
            <a:solidFill>
              <a:schemeClr val="tx1"/>
            </a:solidFill>
          </a:endParaRPr>
        </a:p>
      </dgm:t>
    </dgm:pt>
    <dgm:pt modelId="{C401DA94-5F59-4BE5-8C24-15A3A063809E}">
      <dgm:prSet phldrT="[Text]"/>
      <dgm:spPr/>
      <dgm:t>
        <a:bodyPr/>
        <a:lstStyle/>
        <a:p>
          <a:r>
            <a:rPr lang="en-US" b="0" i="0" dirty="0"/>
            <a:t>They are usually addressed by specific algorithmic improvements. </a:t>
          </a:r>
          <a:endParaRPr lang="en-US" dirty="0"/>
        </a:p>
      </dgm:t>
    </dgm:pt>
    <dgm:pt modelId="{04F48465-D0A6-4ECF-A6B1-698952CE85EB}" type="parTrans" cxnId="{372DE7D8-5A76-4466-8949-E35DE478AC08}">
      <dgm:prSet/>
      <dgm:spPr/>
      <dgm:t>
        <a:bodyPr/>
        <a:lstStyle/>
        <a:p>
          <a:endParaRPr lang="en-US">
            <a:solidFill>
              <a:schemeClr val="tx1"/>
            </a:solidFill>
          </a:endParaRPr>
        </a:p>
      </dgm:t>
    </dgm:pt>
    <dgm:pt modelId="{1509248C-DDBD-4269-A11B-967DA6633CB7}" type="sibTrans" cxnId="{372DE7D8-5A76-4466-8949-E35DE478AC08}">
      <dgm:prSet/>
      <dgm:spPr/>
      <dgm:t>
        <a:bodyPr/>
        <a:lstStyle/>
        <a:p>
          <a:endParaRPr lang="en-US">
            <a:solidFill>
              <a:schemeClr val="tx1"/>
            </a:solidFill>
          </a:endParaRPr>
        </a:p>
      </dgm:t>
    </dgm:pt>
    <dgm:pt modelId="{F3BF163C-F8BF-4F7A-AF27-C7E6F58503E3}" type="pres">
      <dgm:prSet presAssocID="{0E4AC03D-2290-463E-AA44-584D512728E1}" presName="Name0" presStyleCnt="0">
        <dgm:presLayoutVars>
          <dgm:dir/>
          <dgm:animLvl val="lvl"/>
          <dgm:resizeHandles val="exact"/>
        </dgm:presLayoutVars>
      </dgm:prSet>
      <dgm:spPr/>
    </dgm:pt>
    <dgm:pt modelId="{07C872B8-8A5E-47B9-BF6D-35B4BC755949}" type="pres">
      <dgm:prSet presAssocID="{4A338AF3-93DC-4287-861B-02AE5FB5A593}" presName="linNode" presStyleCnt="0"/>
      <dgm:spPr/>
    </dgm:pt>
    <dgm:pt modelId="{F1023736-8AE6-479B-BA53-30DAC3E8C374}" type="pres">
      <dgm:prSet presAssocID="{4A338AF3-93DC-4287-861B-02AE5FB5A593}" presName="parTx" presStyleLbl="revTx" presStyleIdx="0" presStyleCnt="2">
        <dgm:presLayoutVars>
          <dgm:chMax val="1"/>
          <dgm:bulletEnabled val="1"/>
        </dgm:presLayoutVars>
      </dgm:prSet>
      <dgm:spPr/>
    </dgm:pt>
    <dgm:pt modelId="{3D3F636F-B8AE-441F-846E-0AD2C51D4D61}" type="pres">
      <dgm:prSet presAssocID="{4A338AF3-93DC-4287-861B-02AE5FB5A593}" presName="bracket" presStyleLbl="parChTrans1D1" presStyleIdx="0" presStyleCnt="2"/>
      <dgm:spPr/>
    </dgm:pt>
    <dgm:pt modelId="{6792F4D1-CE39-42F8-85BE-3C9EBA08C037}" type="pres">
      <dgm:prSet presAssocID="{4A338AF3-93DC-4287-861B-02AE5FB5A593}" presName="spH" presStyleCnt="0"/>
      <dgm:spPr/>
    </dgm:pt>
    <dgm:pt modelId="{3CF27C97-B6DA-4A19-A755-9488CE6939D6}" type="pres">
      <dgm:prSet presAssocID="{4A338AF3-93DC-4287-861B-02AE5FB5A593}" presName="desTx" presStyleLbl="node1" presStyleIdx="0" presStyleCnt="2" custScaleX="102203" custScaleY="98937">
        <dgm:presLayoutVars>
          <dgm:bulletEnabled val="1"/>
        </dgm:presLayoutVars>
      </dgm:prSet>
      <dgm:spPr/>
    </dgm:pt>
    <dgm:pt modelId="{CD8391AD-386B-438E-A746-D0E96B18E3B0}" type="pres">
      <dgm:prSet presAssocID="{B61F3245-3232-4E08-A14A-25AFC238C64A}" presName="spV" presStyleCnt="0"/>
      <dgm:spPr/>
    </dgm:pt>
    <dgm:pt modelId="{E1E61D33-522C-4F3C-BAFE-1CA4CF4F45CF}" type="pres">
      <dgm:prSet presAssocID="{5F6D96C5-2473-4AEB-AF85-95BD34340800}" presName="linNode" presStyleCnt="0"/>
      <dgm:spPr/>
    </dgm:pt>
    <dgm:pt modelId="{C1207B28-11C3-4876-8D50-DFFB9340C31D}" type="pres">
      <dgm:prSet presAssocID="{5F6D96C5-2473-4AEB-AF85-95BD34340800}" presName="parTx" presStyleLbl="revTx" presStyleIdx="1" presStyleCnt="2">
        <dgm:presLayoutVars>
          <dgm:chMax val="1"/>
          <dgm:bulletEnabled val="1"/>
        </dgm:presLayoutVars>
      </dgm:prSet>
      <dgm:spPr/>
    </dgm:pt>
    <dgm:pt modelId="{88DB25E8-E3B5-43D5-81DD-EA368AAF4AE5}" type="pres">
      <dgm:prSet presAssocID="{5F6D96C5-2473-4AEB-AF85-95BD34340800}" presName="bracket" presStyleLbl="parChTrans1D1" presStyleIdx="1" presStyleCnt="2"/>
      <dgm:spPr/>
    </dgm:pt>
    <dgm:pt modelId="{EF12E230-5DD5-4661-BBDD-7D1756528A10}" type="pres">
      <dgm:prSet presAssocID="{5F6D96C5-2473-4AEB-AF85-95BD34340800}" presName="spH" presStyleCnt="0"/>
      <dgm:spPr/>
    </dgm:pt>
    <dgm:pt modelId="{417C3ACB-7EC7-432B-A2A9-806DAACF08B5}" type="pres">
      <dgm:prSet presAssocID="{5F6D96C5-2473-4AEB-AF85-95BD34340800}" presName="desTx" presStyleLbl="node1" presStyleIdx="1" presStyleCnt="2">
        <dgm:presLayoutVars>
          <dgm:bulletEnabled val="1"/>
        </dgm:presLayoutVars>
      </dgm:prSet>
      <dgm:spPr/>
    </dgm:pt>
  </dgm:ptLst>
  <dgm:cxnLst>
    <dgm:cxn modelId="{923C9E31-C857-416F-8991-9B27E0A7AB97}" srcId="{0E4AC03D-2290-463E-AA44-584D512728E1}" destId="{4A338AF3-93DC-4287-861B-02AE5FB5A593}" srcOrd="0" destOrd="0" parTransId="{F58B3140-70B4-4B29-840B-59545FE3A781}" sibTransId="{B61F3245-3232-4E08-A14A-25AFC238C64A}"/>
    <dgm:cxn modelId="{2FA08C45-A08E-457C-98C6-59C7DC599E3C}" srcId="{4A338AF3-93DC-4287-861B-02AE5FB5A593}" destId="{00B60B32-7BBF-419B-99D1-22659B9A47C2}" srcOrd="0" destOrd="0" parTransId="{F8F59706-B3A9-4A4F-96D0-D120E82F7B6A}" sibTransId="{8F541D31-462D-4401-8F8D-FDC97FCE14F9}"/>
    <dgm:cxn modelId="{7AB04855-0766-4B93-9A57-9045892F53CF}" type="presOf" srcId="{0E4AC03D-2290-463E-AA44-584D512728E1}" destId="{F3BF163C-F8BF-4F7A-AF27-C7E6F58503E3}" srcOrd="0" destOrd="0" presId="urn:diagrams.loki3.com/BracketList"/>
    <dgm:cxn modelId="{5D3D477B-9FCF-424B-B8C7-BCD46A5555C4}" type="presOf" srcId="{5F6D96C5-2473-4AEB-AF85-95BD34340800}" destId="{C1207B28-11C3-4876-8D50-DFFB9340C31D}" srcOrd="0" destOrd="0" presId="urn:diagrams.loki3.com/BracketList"/>
    <dgm:cxn modelId="{9195D289-51AD-46A5-83F0-56CB21E689A9}" type="presOf" srcId="{4A338AF3-93DC-4287-861B-02AE5FB5A593}" destId="{F1023736-8AE6-479B-BA53-30DAC3E8C374}" srcOrd="0" destOrd="0" presId="urn:diagrams.loki3.com/BracketList"/>
    <dgm:cxn modelId="{5E0A419D-85F0-4729-92FC-FA0982EC5905}" srcId="{0E4AC03D-2290-463E-AA44-584D512728E1}" destId="{5F6D96C5-2473-4AEB-AF85-95BD34340800}" srcOrd="1" destOrd="0" parTransId="{55DA870F-D867-4A50-9D69-B96179502D58}" sibTransId="{CC006B84-16B0-46C5-842A-458DBE5060C5}"/>
    <dgm:cxn modelId="{E591BB9D-765A-4E10-8DD8-BD9E96028D4E}" type="presOf" srcId="{00B60B32-7BBF-419B-99D1-22659B9A47C2}" destId="{3CF27C97-B6DA-4A19-A755-9488CE6939D6}" srcOrd="0" destOrd="0" presId="urn:diagrams.loki3.com/BracketList"/>
    <dgm:cxn modelId="{8E2B3DB3-6AC2-4F5A-B93E-02D7BD883B30}" type="presOf" srcId="{C401DA94-5F59-4BE5-8C24-15A3A063809E}" destId="{417C3ACB-7EC7-432B-A2A9-806DAACF08B5}" srcOrd="0" destOrd="0" presId="urn:diagrams.loki3.com/BracketList"/>
    <dgm:cxn modelId="{372DE7D8-5A76-4466-8949-E35DE478AC08}" srcId="{5F6D96C5-2473-4AEB-AF85-95BD34340800}" destId="{C401DA94-5F59-4BE5-8C24-15A3A063809E}" srcOrd="0" destOrd="0" parTransId="{04F48465-D0A6-4ECF-A6B1-698952CE85EB}" sibTransId="{1509248C-DDBD-4269-A11B-967DA6633CB7}"/>
    <dgm:cxn modelId="{34FB22F0-F4AD-4ECB-8C8E-1CDEFEA9374E}" type="presParOf" srcId="{F3BF163C-F8BF-4F7A-AF27-C7E6F58503E3}" destId="{07C872B8-8A5E-47B9-BF6D-35B4BC755949}" srcOrd="0" destOrd="0" presId="urn:diagrams.loki3.com/BracketList"/>
    <dgm:cxn modelId="{1D768B6A-3CCA-4134-8991-18A491C531C0}" type="presParOf" srcId="{07C872B8-8A5E-47B9-BF6D-35B4BC755949}" destId="{F1023736-8AE6-479B-BA53-30DAC3E8C374}" srcOrd="0" destOrd="0" presId="urn:diagrams.loki3.com/BracketList"/>
    <dgm:cxn modelId="{3CC1AFC5-99FA-406A-8B82-EA5A8F99107A}" type="presParOf" srcId="{07C872B8-8A5E-47B9-BF6D-35B4BC755949}" destId="{3D3F636F-B8AE-441F-846E-0AD2C51D4D61}" srcOrd="1" destOrd="0" presId="urn:diagrams.loki3.com/BracketList"/>
    <dgm:cxn modelId="{6195EF04-1F71-4742-8D45-7F1E8EB32C3B}" type="presParOf" srcId="{07C872B8-8A5E-47B9-BF6D-35B4BC755949}" destId="{6792F4D1-CE39-42F8-85BE-3C9EBA08C037}" srcOrd="2" destOrd="0" presId="urn:diagrams.loki3.com/BracketList"/>
    <dgm:cxn modelId="{C234BA82-6B34-451C-B89B-A3D8E03111F8}" type="presParOf" srcId="{07C872B8-8A5E-47B9-BF6D-35B4BC755949}" destId="{3CF27C97-B6DA-4A19-A755-9488CE6939D6}" srcOrd="3" destOrd="0" presId="urn:diagrams.loki3.com/BracketList"/>
    <dgm:cxn modelId="{2195F9DE-D16D-4F6F-835C-79F66221F3C1}" type="presParOf" srcId="{F3BF163C-F8BF-4F7A-AF27-C7E6F58503E3}" destId="{CD8391AD-386B-438E-A746-D0E96B18E3B0}" srcOrd="1" destOrd="0" presId="urn:diagrams.loki3.com/BracketList"/>
    <dgm:cxn modelId="{3D334DA9-47A9-43EC-82D3-8979AA8516DC}" type="presParOf" srcId="{F3BF163C-F8BF-4F7A-AF27-C7E6F58503E3}" destId="{E1E61D33-522C-4F3C-BAFE-1CA4CF4F45CF}" srcOrd="2" destOrd="0" presId="urn:diagrams.loki3.com/BracketList"/>
    <dgm:cxn modelId="{EA54CC17-3F18-454E-83F3-AE2F49A59113}" type="presParOf" srcId="{E1E61D33-522C-4F3C-BAFE-1CA4CF4F45CF}" destId="{C1207B28-11C3-4876-8D50-DFFB9340C31D}" srcOrd="0" destOrd="0" presId="urn:diagrams.loki3.com/BracketList"/>
    <dgm:cxn modelId="{483B86D5-4676-4DDC-8D53-1E871CBB52A0}" type="presParOf" srcId="{E1E61D33-522C-4F3C-BAFE-1CA4CF4F45CF}" destId="{88DB25E8-E3B5-43D5-81DD-EA368AAF4AE5}" srcOrd="1" destOrd="0" presId="urn:diagrams.loki3.com/BracketList"/>
    <dgm:cxn modelId="{C23568B7-4141-4BAA-B2E8-4A30E672E4FD}" type="presParOf" srcId="{E1E61D33-522C-4F3C-BAFE-1CA4CF4F45CF}" destId="{EF12E230-5DD5-4661-BBDD-7D1756528A10}" srcOrd="2" destOrd="0" presId="urn:diagrams.loki3.com/BracketList"/>
    <dgm:cxn modelId="{E0BDAB25-99A7-40FC-BF0F-98421606A672}" type="presParOf" srcId="{E1E61D33-522C-4F3C-BAFE-1CA4CF4F45CF}" destId="{417C3ACB-7EC7-432B-A2A9-806DAACF08B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3EE-101F-49A8-B5C0-FF12492961E4}">
      <dsp:nvSpPr>
        <dsp:cNvPr id="0" name=""/>
        <dsp:cNvSpPr/>
      </dsp:nvSpPr>
      <dsp:spPr>
        <a:xfrm>
          <a:off x="0" y="4711"/>
          <a:ext cx="3115028" cy="32726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Inefficient Data Structure</a:t>
          </a:r>
          <a:endParaRPr lang="en-US" sz="1400" kern="1200" dirty="0">
            <a:solidFill>
              <a:schemeClr val="tx1"/>
            </a:solidFill>
          </a:endParaRPr>
        </a:p>
      </dsp:txBody>
      <dsp:txXfrm>
        <a:off x="15976" y="20687"/>
        <a:ext cx="3083076" cy="295310"/>
      </dsp:txXfrm>
    </dsp:sp>
    <dsp:sp modelId="{E90FCABB-19E1-43F3-B2CB-9DE998647041}">
      <dsp:nvSpPr>
        <dsp:cNvPr id="0" name=""/>
        <dsp:cNvSpPr/>
      </dsp:nvSpPr>
      <dsp:spPr>
        <a:xfrm>
          <a:off x="0" y="342591"/>
          <a:ext cx="3115028" cy="327262"/>
        </a:xfrm>
        <a:prstGeom prst="roundRect">
          <a:avLst/>
        </a:prstGeom>
        <a:gradFill rotWithShape="0">
          <a:gsLst>
            <a:gs pos="0">
              <a:schemeClr val="accent3">
                <a:hueOff val="-172102"/>
                <a:satOff val="-419"/>
                <a:lumOff val="-476"/>
                <a:alphaOff val="0"/>
                <a:satMod val="103000"/>
                <a:lumMod val="102000"/>
                <a:tint val="94000"/>
              </a:schemeClr>
            </a:gs>
            <a:gs pos="50000">
              <a:schemeClr val="accent3">
                <a:hueOff val="-172102"/>
                <a:satOff val="-419"/>
                <a:lumOff val="-476"/>
                <a:alphaOff val="0"/>
                <a:satMod val="110000"/>
                <a:lumMod val="100000"/>
                <a:shade val="100000"/>
              </a:schemeClr>
            </a:gs>
            <a:gs pos="100000">
              <a:schemeClr val="accent3">
                <a:hueOff val="-172102"/>
                <a:satOff val="-419"/>
                <a:lumOff val="-47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Repeated Computation</a:t>
          </a:r>
          <a:endParaRPr lang="en-US" sz="1400" kern="1200" dirty="0">
            <a:solidFill>
              <a:schemeClr val="tx1"/>
            </a:solidFill>
          </a:endParaRPr>
        </a:p>
      </dsp:txBody>
      <dsp:txXfrm>
        <a:off x="15976" y="358567"/>
        <a:ext cx="3083076" cy="295310"/>
      </dsp:txXfrm>
    </dsp:sp>
    <dsp:sp modelId="{FAE6CDD5-FCBF-464E-9741-5E8E9974579E}">
      <dsp:nvSpPr>
        <dsp:cNvPr id="0" name=""/>
        <dsp:cNvSpPr/>
      </dsp:nvSpPr>
      <dsp:spPr>
        <a:xfrm>
          <a:off x="0" y="683986"/>
          <a:ext cx="3115028" cy="327262"/>
        </a:xfrm>
        <a:prstGeom prst="roundRect">
          <a:avLst/>
        </a:prstGeom>
        <a:gradFill rotWithShape="0">
          <a:gsLst>
            <a:gs pos="0">
              <a:schemeClr val="accent3">
                <a:hueOff val="-344204"/>
                <a:satOff val="-838"/>
                <a:lumOff val="-952"/>
                <a:alphaOff val="0"/>
                <a:satMod val="103000"/>
                <a:lumMod val="102000"/>
                <a:tint val="94000"/>
              </a:schemeClr>
            </a:gs>
            <a:gs pos="50000">
              <a:schemeClr val="accent3">
                <a:hueOff val="-344204"/>
                <a:satOff val="-838"/>
                <a:lumOff val="-952"/>
                <a:alphaOff val="0"/>
                <a:satMod val="110000"/>
                <a:lumMod val="100000"/>
                <a:shade val="100000"/>
              </a:schemeClr>
            </a:gs>
            <a:gs pos="100000">
              <a:schemeClr val="accent3">
                <a:hueOff val="-344204"/>
                <a:satOff val="-838"/>
                <a:lumOff val="-95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Inefficient Iteration</a:t>
          </a:r>
          <a:endParaRPr lang="en-US" sz="1400" kern="1200" dirty="0">
            <a:solidFill>
              <a:schemeClr val="tx1"/>
            </a:solidFill>
          </a:endParaRPr>
        </a:p>
      </dsp:txBody>
      <dsp:txXfrm>
        <a:off x="15976" y="699962"/>
        <a:ext cx="3083076" cy="295310"/>
      </dsp:txXfrm>
    </dsp:sp>
    <dsp:sp modelId="{C058DEF4-F4F9-48DD-A219-443E3350C759}">
      <dsp:nvSpPr>
        <dsp:cNvPr id="0" name=""/>
        <dsp:cNvSpPr/>
      </dsp:nvSpPr>
      <dsp:spPr>
        <a:xfrm>
          <a:off x="0" y="1025382"/>
          <a:ext cx="3115028" cy="327262"/>
        </a:xfrm>
        <a:prstGeom prst="roundRect">
          <a:avLst/>
        </a:prstGeom>
        <a:gradFill rotWithShape="0">
          <a:gsLst>
            <a:gs pos="0">
              <a:schemeClr val="accent3">
                <a:hueOff val="-516306"/>
                <a:satOff val="-1257"/>
                <a:lumOff val="-1428"/>
                <a:alphaOff val="0"/>
                <a:satMod val="103000"/>
                <a:lumMod val="102000"/>
                <a:tint val="94000"/>
              </a:schemeClr>
            </a:gs>
            <a:gs pos="50000">
              <a:schemeClr val="accent3">
                <a:hueOff val="-516306"/>
                <a:satOff val="-1257"/>
                <a:lumOff val="-1428"/>
                <a:alphaOff val="0"/>
                <a:satMod val="110000"/>
                <a:lumMod val="100000"/>
                <a:shade val="100000"/>
              </a:schemeClr>
            </a:gs>
            <a:gs pos="100000">
              <a:schemeClr val="accent3">
                <a:hueOff val="-516306"/>
                <a:satOff val="-1257"/>
                <a:lumOff val="-14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Inefficient API Usage</a:t>
          </a:r>
          <a:endParaRPr lang="en-US" sz="1400" kern="1200" dirty="0">
            <a:solidFill>
              <a:schemeClr val="tx1"/>
            </a:solidFill>
          </a:endParaRPr>
        </a:p>
      </dsp:txBody>
      <dsp:txXfrm>
        <a:off x="15976" y="1041358"/>
        <a:ext cx="3083076" cy="295310"/>
      </dsp:txXfrm>
    </dsp:sp>
    <dsp:sp modelId="{FB7C60D4-BC44-407D-9C4D-4E063A76C4FC}">
      <dsp:nvSpPr>
        <dsp:cNvPr id="0" name=""/>
        <dsp:cNvSpPr/>
      </dsp:nvSpPr>
      <dsp:spPr>
        <a:xfrm>
          <a:off x="0" y="1366778"/>
          <a:ext cx="3115028" cy="327262"/>
        </a:xfrm>
        <a:prstGeom prst="roundRect">
          <a:avLst/>
        </a:prstGeom>
        <a:gradFill rotWithShape="0">
          <a:gsLst>
            <a:gs pos="0">
              <a:schemeClr val="accent3">
                <a:hueOff val="-688408"/>
                <a:satOff val="-1677"/>
                <a:lumOff val="-1905"/>
                <a:alphaOff val="0"/>
                <a:satMod val="103000"/>
                <a:lumMod val="102000"/>
                <a:tint val="94000"/>
              </a:schemeClr>
            </a:gs>
            <a:gs pos="50000">
              <a:schemeClr val="accent3">
                <a:hueOff val="-688408"/>
                <a:satOff val="-1677"/>
                <a:lumOff val="-1905"/>
                <a:alphaOff val="0"/>
                <a:satMod val="110000"/>
                <a:lumMod val="100000"/>
                <a:shade val="100000"/>
              </a:schemeClr>
            </a:gs>
            <a:gs pos="100000">
              <a:schemeClr val="accent3">
                <a:hueOff val="-688408"/>
                <a:satOff val="-1677"/>
                <a:lumOff val="-19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Inefficient Synchronization</a:t>
          </a:r>
          <a:endParaRPr lang="en-US" sz="1400" kern="1200" dirty="0">
            <a:solidFill>
              <a:schemeClr val="tx1"/>
            </a:solidFill>
          </a:endParaRPr>
        </a:p>
      </dsp:txBody>
      <dsp:txXfrm>
        <a:off x="15976" y="1382754"/>
        <a:ext cx="3083076" cy="295310"/>
      </dsp:txXfrm>
    </dsp:sp>
    <dsp:sp modelId="{7E9A3155-0C05-4A7F-8255-9C8B6CCB670A}">
      <dsp:nvSpPr>
        <dsp:cNvPr id="0" name=""/>
        <dsp:cNvSpPr/>
      </dsp:nvSpPr>
      <dsp:spPr>
        <a:xfrm>
          <a:off x="0" y="1708174"/>
          <a:ext cx="3115028" cy="327262"/>
        </a:xfrm>
        <a:prstGeom prst="roundRect">
          <a:avLst/>
        </a:prstGeom>
        <a:gradFill rotWithShape="0">
          <a:gsLst>
            <a:gs pos="0">
              <a:schemeClr val="accent3">
                <a:hueOff val="-860510"/>
                <a:satOff val="-2096"/>
                <a:lumOff val="-2381"/>
                <a:alphaOff val="0"/>
                <a:satMod val="103000"/>
                <a:lumMod val="102000"/>
                <a:tint val="94000"/>
              </a:schemeClr>
            </a:gs>
            <a:gs pos="50000">
              <a:schemeClr val="accent3">
                <a:hueOff val="-860510"/>
                <a:satOff val="-2096"/>
                <a:lumOff val="-2381"/>
                <a:alphaOff val="0"/>
                <a:satMod val="110000"/>
                <a:lumMod val="100000"/>
                <a:shade val="100000"/>
              </a:schemeClr>
            </a:gs>
            <a:gs pos="100000">
              <a:schemeClr val="accent3">
                <a:hueOff val="-860510"/>
                <a:satOff val="-2096"/>
                <a:lumOff val="-23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Redundant Data Processing</a:t>
          </a:r>
          <a:endParaRPr lang="en-US" sz="1400" kern="1200" dirty="0">
            <a:solidFill>
              <a:schemeClr val="tx1"/>
            </a:solidFill>
          </a:endParaRPr>
        </a:p>
      </dsp:txBody>
      <dsp:txXfrm>
        <a:off x="15976" y="1724150"/>
        <a:ext cx="3083076" cy="295310"/>
      </dsp:txXfrm>
    </dsp:sp>
    <dsp:sp modelId="{4836B4B5-4679-46EB-994D-3BB138AD9AC6}">
      <dsp:nvSpPr>
        <dsp:cNvPr id="0" name=""/>
        <dsp:cNvSpPr/>
      </dsp:nvSpPr>
      <dsp:spPr>
        <a:xfrm>
          <a:off x="0" y="2049569"/>
          <a:ext cx="3115028" cy="327262"/>
        </a:xfrm>
        <a:prstGeom prst="roundRect">
          <a:avLst/>
        </a:prstGeom>
        <a:gradFill rotWithShape="0">
          <a:gsLst>
            <a:gs pos="0">
              <a:schemeClr val="accent3">
                <a:hueOff val="-1032612"/>
                <a:satOff val="-2515"/>
                <a:lumOff val="-2857"/>
                <a:alphaOff val="0"/>
                <a:satMod val="103000"/>
                <a:lumMod val="102000"/>
                <a:tint val="94000"/>
              </a:schemeClr>
            </a:gs>
            <a:gs pos="50000">
              <a:schemeClr val="accent3">
                <a:hueOff val="-1032612"/>
                <a:satOff val="-2515"/>
                <a:lumOff val="-2857"/>
                <a:alphaOff val="0"/>
                <a:satMod val="110000"/>
                <a:lumMod val="100000"/>
                <a:shade val="100000"/>
              </a:schemeClr>
            </a:gs>
            <a:gs pos="100000">
              <a:schemeClr val="accent3">
                <a:hueOff val="-1032612"/>
                <a:satOff val="-2515"/>
                <a:lumOff val="-285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Inefficiency Under Special Cases</a:t>
          </a:r>
          <a:endParaRPr lang="en-US" sz="1400" kern="1200" dirty="0">
            <a:solidFill>
              <a:schemeClr val="tx1"/>
            </a:solidFill>
          </a:endParaRPr>
        </a:p>
      </dsp:txBody>
      <dsp:txXfrm>
        <a:off x="15976" y="2065545"/>
        <a:ext cx="3083076" cy="295310"/>
      </dsp:txXfrm>
    </dsp:sp>
    <dsp:sp modelId="{B34E4218-E2DB-42DA-8C84-FAFC90D294ED}">
      <dsp:nvSpPr>
        <dsp:cNvPr id="0" name=""/>
        <dsp:cNvSpPr/>
      </dsp:nvSpPr>
      <dsp:spPr>
        <a:xfrm>
          <a:off x="0" y="2390965"/>
          <a:ext cx="3115028" cy="327262"/>
        </a:xfrm>
        <a:prstGeom prst="roundRect">
          <a:avLst/>
        </a:prstGeom>
        <a:gradFill rotWithShape="0">
          <a:gsLst>
            <a:gs pos="0">
              <a:schemeClr val="accent3">
                <a:hueOff val="-1204714"/>
                <a:satOff val="-2934"/>
                <a:lumOff val="-3333"/>
                <a:alphaOff val="0"/>
                <a:satMod val="103000"/>
                <a:lumMod val="102000"/>
                <a:tint val="94000"/>
              </a:schemeClr>
            </a:gs>
            <a:gs pos="50000">
              <a:schemeClr val="accent3">
                <a:hueOff val="-1204714"/>
                <a:satOff val="-2934"/>
                <a:lumOff val="-3333"/>
                <a:alphaOff val="0"/>
                <a:satMod val="110000"/>
                <a:lumMod val="100000"/>
                <a:shade val="100000"/>
              </a:schemeClr>
            </a:gs>
            <a:gs pos="100000">
              <a:schemeClr val="accent3">
                <a:hueOff val="-1204714"/>
                <a:satOff val="-2934"/>
                <a:lumOff val="-333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HK" sz="1400" kern="1200" dirty="0">
              <a:solidFill>
                <a:schemeClr val="tx1"/>
              </a:solidFill>
            </a:rPr>
            <a:t>General Inefficient Computation</a:t>
          </a:r>
          <a:endParaRPr lang="en-US" sz="1400" kern="1200" dirty="0">
            <a:solidFill>
              <a:schemeClr val="tx1"/>
            </a:solidFill>
          </a:endParaRPr>
        </a:p>
      </dsp:txBody>
      <dsp:txXfrm>
        <a:off x="15976" y="2406941"/>
        <a:ext cx="3083076" cy="29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528851"/>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Cause:</a:t>
          </a:r>
          <a:endParaRPr lang="en-US" sz="2200" kern="1200" dirty="0"/>
        </a:p>
      </dsp:txBody>
      <dsp:txXfrm>
        <a:off x="2761" y="1528851"/>
        <a:ext cx="1547134" cy="435600"/>
      </dsp:txXfrm>
    </dsp:sp>
    <dsp:sp modelId="{3D3F636F-B8AE-441F-846E-0AD2C51D4D61}">
      <dsp:nvSpPr>
        <dsp:cNvPr id="0" name=""/>
        <dsp:cNvSpPr/>
      </dsp:nvSpPr>
      <dsp:spPr>
        <a:xfrm>
          <a:off x="1549896" y="1066026"/>
          <a:ext cx="309426" cy="136125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1073262"/>
          <a:ext cx="4300912" cy="134677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effectLst/>
              <a:latin typeface="Arial" panose="020B0604020202020204" pitchFamily="34" charset="0"/>
            </a:rPr>
            <a:t>The choice of an inefficient data structure consumes a large amount of memory and/or takes a long time.</a:t>
          </a:r>
          <a:endParaRPr lang="en-US" sz="2200" kern="1200" dirty="0"/>
        </a:p>
      </dsp:txBody>
      <dsp:txXfrm>
        <a:off x="1983094" y="1073262"/>
        <a:ext cx="4300912" cy="1346779"/>
      </dsp:txXfrm>
    </dsp:sp>
    <dsp:sp modelId="{C1207B28-11C3-4876-8D50-DFFB9340C31D}">
      <dsp:nvSpPr>
        <dsp:cNvPr id="0" name=""/>
        <dsp:cNvSpPr/>
      </dsp:nvSpPr>
      <dsp:spPr>
        <a:xfrm>
          <a:off x="2761" y="2819564"/>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Resolution</a:t>
          </a:r>
          <a:endParaRPr lang="en-US" sz="2200" kern="1200" dirty="0"/>
        </a:p>
      </dsp:txBody>
      <dsp:txXfrm>
        <a:off x="2761" y="2819564"/>
        <a:ext cx="1570157" cy="435600"/>
      </dsp:txXfrm>
    </dsp:sp>
    <dsp:sp modelId="{88DB25E8-E3B5-43D5-81DD-EA368AAF4AE5}">
      <dsp:nvSpPr>
        <dsp:cNvPr id="0" name=""/>
        <dsp:cNvSpPr/>
      </dsp:nvSpPr>
      <dsp:spPr>
        <a:xfrm>
          <a:off x="1572919" y="2506477"/>
          <a:ext cx="314031" cy="106177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506477"/>
          <a:ext cx="4270828" cy="1061775"/>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a:latin typeface="Arial" panose="020B0604020202020204" pitchFamily="34" charset="0"/>
            </a:rPr>
            <a:t>R</a:t>
          </a:r>
          <a:r>
            <a:rPr lang="en-US" sz="2200" b="0" i="0" kern="1200">
              <a:effectLst/>
              <a:latin typeface="Arial" panose="020B0604020202020204" pitchFamily="34" charset="0"/>
            </a:rPr>
            <a:t>eplacing the inefficient data structure by a more efficient data structure.</a:t>
          </a:r>
          <a:endParaRPr lang="en-US" sz="2200" kern="1200" dirty="0"/>
        </a:p>
      </dsp:txBody>
      <dsp:txXfrm>
        <a:off x="2012563" y="2506477"/>
        <a:ext cx="4270828" cy="1061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202152"/>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Cause:</a:t>
          </a:r>
          <a:endParaRPr lang="en-US" sz="2200" kern="1200" dirty="0"/>
        </a:p>
      </dsp:txBody>
      <dsp:txXfrm>
        <a:off x="2761" y="1202152"/>
        <a:ext cx="1547134" cy="435600"/>
      </dsp:txXfrm>
    </dsp:sp>
    <dsp:sp modelId="{3D3F636F-B8AE-441F-846E-0AD2C51D4D61}">
      <dsp:nvSpPr>
        <dsp:cNvPr id="0" name=""/>
        <dsp:cNvSpPr/>
      </dsp:nvSpPr>
      <dsp:spPr>
        <a:xfrm>
          <a:off x="1549896" y="712101"/>
          <a:ext cx="309426" cy="1415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719626"/>
          <a:ext cx="4300912" cy="140065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A program repeatedly</a:t>
          </a:r>
          <a:br>
            <a:rPr lang="en-US" sz="2200" kern="1200" dirty="0"/>
          </a:br>
          <a:r>
            <a:rPr lang="en-US" sz="2200" b="0" i="0" kern="1200" dirty="0"/>
            <a:t>performs the same computation and produces the same</a:t>
          </a:r>
          <a:br>
            <a:rPr lang="en-US" sz="2200" kern="1200" dirty="0"/>
          </a:br>
          <a:r>
            <a:rPr lang="en-US" sz="2200" b="0" i="0" kern="1200" dirty="0"/>
            <a:t>output.</a:t>
          </a:r>
          <a:endParaRPr lang="en-US" sz="2200" kern="1200" dirty="0"/>
        </a:p>
      </dsp:txBody>
      <dsp:txXfrm>
        <a:off x="1983094" y="719626"/>
        <a:ext cx="4300912" cy="1400651"/>
      </dsp:txXfrm>
    </dsp:sp>
    <dsp:sp modelId="{C1207B28-11C3-4876-8D50-DFFB9340C31D}">
      <dsp:nvSpPr>
        <dsp:cNvPr id="0" name=""/>
        <dsp:cNvSpPr/>
      </dsp:nvSpPr>
      <dsp:spPr>
        <a:xfrm>
          <a:off x="2761" y="284678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Resolution</a:t>
          </a:r>
          <a:endParaRPr lang="en-US" sz="2200" kern="1200" dirty="0"/>
        </a:p>
      </dsp:txBody>
      <dsp:txXfrm>
        <a:off x="2761" y="2846789"/>
        <a:ext cx="1570157" cy="435600"/>
      </dsp:txXfrm>
    </dsp:sp>
    <dsp:sp modelId="{88DB25E8-E3B5-43D5-81DD-EA368AAF4AE5}">
      <dsp:nvSpPr>
        <dsp:cNvPr id="0" name=""/>
        <dsp:cNvSpPr/>
      </dsp:nvSpPr>
      <dsp:spPr>
        <a:xfrm>
          <a:off x="1572919" y="2207002"/>
          <a:ext cx="314031" cy="171517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207002"/>
          <a:ext cx="4270828" cy="1715175"/>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1) store the output</a:t>
          </a:r>
          <a:br>
            <a:rPr lang="en-US" sz="2200" kern="1200" dirty="0"/>
          </a:br>
          <a:r>
            <a:rPr lang="en-US" sz="2200" b="0" i="0" kern="1200" dirty="0"/>
            <a:t>in a cache or a buffer for re-using; and 2) only perform</a:t>
          </a:r>
          <a:br>
            <a:rPr lang="en-US" sz="2200" kern="1200" dirty="0"/>
          </a:br>
          <a:r>
            <a:rPr lang="en-US" sz="2200" b="0" i="0" kern="1200" dirty="0"/>
            <a:t>the computation when the program status changes.</a:t>
          </a:r>
          <a:endParaRPr lang="en-US" sz="2200" kern="1200" dirty="0"/>
        </a:p>
      </dsp:txBody>
      <dsp:txXfrm>
        <a:off x="2012563" y="2207002"/>
        <a:ext cx="4270828" cy="1715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515239"/>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Cause:</a:t>
          </a:r>
          <a:endParaRPr lang="en-US" sz="2100" kern="1200" dirty="0"/>
        </a:p>
      </dsp:txBody>
      <dsp:txXfrm>
        <a:off x="2761" y="1515239"/>
        <a:ext cx="1547134" cy="435600"/>
      </dsp:txXfrm>
    </dsp:sp>
    <dsp:sp modelId="{3D3F636F-B8AE-441F-846E-0AD2C51D4D61}">
      <dsp:nvSpPr>
        <dsp:cNvPr id="0" name=""/>
        <dsp:cNvSpPr/>
      </dsp:nvSpPr>
      <dsp:spPr>
        <a:xfrm>
          <a:off x="1549896" y="1188539"/>
          <a:ext cx="309426" cy="10890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1194327"/>
          <a:ext cx="4300912" cy="107742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The status of loop iterations</a:t>
          </a:r>
          <a:br>
            <a:rPr lang="en-US" sz="2100" kern="1200" dirty="0"/>
          </a:br>
          <a:r>
            <a:rPr lang="en-US" sz="2100" b="0" i="0" kern="1200" dirty="0"/>
            <a:t>remains the same and the iterations become useless</a:t>
          </a:r>
          <a:endParaRPr lang="en-US" sz="2100" kern="1200" dirty="0"/>
        </a:p>
      </dsp:txBody>
      <dsp:txXfrm>
        <a:off x="1983094" y="1194327"/>
        <a:ext cx="4300912" cy="1077423"/>
      </dsp:txXfrm>
    </dsp:sp>
    <dsp:sp modelId="{C1207B28-11C3-4876-8D50-DFFB9340C31D}">
      <dsp:nvSpPr>
        <dsp:cNvPr id="0" name=""/>
        <dsp:cNvSpPr/>
      </dsp:nvSpPr>
      <dsp:spPr>
        <a:xfrm>
          <a:off x="2761" y="268343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Resolution</a:t>
          </a:r>
          <a:endParaRPr lang="en-US" sz="2100" kern="1200" dirty="0"/>
        </a:p>
      </dsp:txBody>
      <dsp:txXfrm>
        <a:off x="2761" y="2683439"/>
        <a:ext cx="1570157" cy="435600"/>
      </dsp:txXfrm>
    </dsp:sp>
    <dsp:sp modelId="{88DB25E8-E3B5-43D5-81DD-EA368AAF4AE5}">
      <dsp:nvSpPr>
        <dsp:cNvPr id="0" name=""/>
        <dsp:cNvSpPr/>
      </dsp:nvSpPr>
      <dsp:spPr>
        <a:xfrm>
          <a:off x="1572919" y="2356739"/>
          <a:ext cx="314031" cy="10890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356739"/>
          <a:ext cx="4270828" cy="1089000"/>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Check whether the loop status becomes stable;</a:t>
          </a:r>
          <a:br>
            <a:rPr lang="en-US" sz="2100" kern="1200" dirty="0"/>
          </a:br>
          <a:r>
            <a:rPr lang="en-US" sz="2100" b="0" i="0" kern="1200" dirty="0"/>
            <a:t>if so, break and exit the loop.</a:t>
          </a:r>
          <a:endParaRPr lang="en-US" sz="2100" kern="1200" dirty="0"/>
        </a:p>
      </dsp:txBody>
      <dsp:txXfrm>
        <a:off x="2012563" y="2356739"/>
        <a:ext cx="4270828" cy="1089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664977"/>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Cause:</a:t>
          </a:r>
          <a:endParaRPr lang="en-US" sz="2200" kern="1200" dirty="0"/>
        </a:p>
      </dsp:txBody>
      <dsp:txXfrm>
        <a:off x="2761" y="1664977"/>
        <a:ext cx="1547134" cy="435600"/>
      </dsp:txXfrm>
    </dsp:sp>
    <dsp:sp modelId="{3D3F636F-B8AE-441F-846E-0AD2C51D4D61}">
      <dsp:nvSpPr>
        <dsp:cNvPr id="0" name=""/>
        <dsp:cNvSpPr/>
      </dsp:nvSpPr>
      <dsp:spPr>
        <a:xfrm>
          <a:off x="1549896" y="1174926"/>
          <a:ext cx="309426" cy="1415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1182451"/>
          <a:ext cx="4300912" cy="140065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Many different APIs provide the same or similar functionalities, but some APIs are more efficient than the others in certain context.</a:t>
          </a:r>
          <a:endParaRPr lang="en-US" sz="2200" kern="1200" dirty="0"/>
        </a:p>
      </dsp:txBody>
      <dsp:txXfrm>
        <a:off x="1983094" y="1182451"/>
        <a:ext cx="4300912" cy="1400651"/>
      </dsp:txXfrm>
    </dsp:sp>
    <dsp:sp modelId="{C1207B28-11C3-4876-8D50-DFFB9340C31D}">
      <dsp:nvSpPr>
        <dsp:cNvPr id="0" name=""/>
        <dsp:cNvSpPr/>
      </dsp:nvSpPr>
      <dsp:spPr>
        <a:xfrm>
          <a:off x="2761" y="284678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Resolution</a:t>
          </a:r>
          <a:endParaRPr lang="en-US" sz="2200" kern="1200" dirty="0"/>
        </a:p>
      </dsp:txBody>
      <dsp:txXfrm>
        <a:off x="2761" y="2846789"/>
        <a:ext cx="1570157" cy="435600"/>
      </dsp:txXfrm>
    </dsp:sp>
    <dsp:sp modelId="{88DB25E8-E3B5-43D5-81DD-EA368AAF4AE5}">
      <dsp:nvSpPr>
        <dsp:cNvPr id="0" name=""/>
        <dsp:cNvSpPr/>
      </dsp:nvSpPr>
      <dsp:spPr>
        <a:xfrm>
          <a:off x="1572919" y="2669827"/>
          <a:ext cx="314031" cy="78952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669827"/>
          <a:ext cx="4270828" cy="789525"/>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Replace it with a more efficient one</a:t>
          </a:r>
          <a:endParaRPr lang="en-US" sz="2200" kern="1200" dirty="0"/>
        </a:p>
      </dsp:txBody>
      <dsp:txXfrm>
        <a:off x="2012563" y="2669827"/>
        <a:ext cx="4270828" cy="789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664977"/>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Cause:</a:t>
          </a:r>
          <a:endParaRPr lang="en-US" sz="2200" kern="1200" dirty="0"/>
        </a:p>
      </dsp:txBody>
      <dsp:txXfrm>
        <a:off x="2761" y="1664977"/>
        <a:ext cx="1547134" cy="435600"/>
      </dsp:txXfrm>
    </dsp:sp>
    <dsp:sp modelId="{3D3F636F-B8AE-441F-846E-0AD2C51D4D61}">
      <dsp:nvSpPr>
        <dsp:cNvPr id="0" name=""/>
        <dsp:cNvSpPr/>
      </dsp:nvSpPr>
      <dsp:spPr>
        <a:xfrm>
          <a:off x="1549896" y="1174926"/>
          <a:ext cx="309426" cy="1415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1182451"/>
          <a:ext cx="4300912" cy="140065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These performance</a:t>
          </a:r>
          <a:br>
            <a:rPr lang="en-US" sz="2200" kern="1200" dirty="0"/>
          </a:br>
          <a:r>
            <a:rPr lang="en-US" sz="2200" b="0" i="0" kern="1200" dirty="0"/>
            <a:t>problems are caused by the synchronization issues among</a:t>
          </a:r>
          <a:br>
            <a:rPr lang="en-US" sz="2200" kern="1200" dirty="0"/>
          </a:br>
          <a:r>
            <a:rPr lang="en-US" sz="2200" b="0" i="0" kern="1200" dirty="0"/>
            <a:t>multiple threads.</a:t>
          </a:r>
          <a:endParaRPr lang="en-US" sz="2200" kern="1200" dirty="0"/>
        </a:p>
      </dsp:txBody>
      <dsp:txXfrm>
        <a:off x="1983094" y="1182451"/>
        <a:ext cx="4300912" cy="1400651"/>
      </dsp:txXfrm>
    </dsp:sp>
    <dsp:sp modelId="{C1207B28-11C3-4876-8D50-DFFB9340C31D}">
      <dsp:nvSpPr>
        <dsp:cNvPr id="0" name=""/>
        <dsp:cNvSpPr/>
      </dsp:nvSpPr>
      <dsp:spPr>
        <a:xfrm>
          <a:off x="2761" y="284678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Resolution</a:t>
          </a:r>
          <a:endParaRPr lang="en-US" sz="2200" kern="1200" dirty="0"/>
        </a:p>
      </dsp:txBody>
      <dsp:txXfrm>
        <a:off x="2761" y="2846789"/>
        <a:ext cx="1570157" cy="435600"/>
      </dsp:txXfrm>
    </dsp:sp>
    <dsp:sp modelId="{88DB25E8-E3B5-43D5-81DD-EA368AAF4AE5}">
      <dsp:nvSpPr>
        <dsp:cNvPr id="0" name=""/>
        <dsp:cNvSpPr/>
      </dsp:nvSpPr>
      <dsp:spPr>
        <a:xfrm>
          <a:off x="1572919" y="2669827"/>
          <a:ext cx="314031" cy="78952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669827"/>
          <a:ext cx="4270828" cy="789525"/>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Improve the synchronization mechanism</a:t>
          </a:r>
          <a:endParaRPr lang="en-US" sz="2200" kern="1200" dirty="0"/>
        </a:p>
      </dsp:txBody>
      <dsp:txXfrm>
        <a:off x="2012563" y="2669827"/>
        <a:ext cx="4270828" cy="789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109901"/>
          <a:ext cx="154713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Cause:</a:t>
          </a:r>
          <a:endParaRPr lang="en-US" sz="2100" kern="1200" dirty="0"/>
        </a:p>
      </dsp:txBody>
      <dsp:txXfrm>
        <a:off x="2761" y="1109901"/>
        <a:ext cx="1547134" cy="415800"/>
      </dsp:txXfrm>
    </dsp:sp>
    <dsp:sp modelId="{3D3F636F-B8AE-441F-846E-0AD2C51D4D61}">
      <dsp:nvSpPr>
        <dsp:cNvPr id="0" name=""/>
        <dsp:cNvSpPr/>
      </dsp:nvSpPr>
      <dsp:spPr>
        <a:xfrm>
          <a:off x="1549896" y="200339"/>
          <a:ext cx="309426" cy="223492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212218"/>
          <a:ext cx="4300912" cy="221116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Redundant or tedious data processing. For example, a typical scenario is processing (e.g., copying or initializing) a large chunk of data in small units, such as bit by bit, or pixel by pixel (in graph transformation).</a:t>
          </a:r>
          <a:endParaRPr lang="en-US" sz="2100" kern="1200" dirty="0"/>
        </a:p>
      </dsp:txBody>
      <dsp:txXfrm>
        <a:off x="1983094" y="212218"/>
        <a:ext cx="4300912" cy="2211167"/>
      </dsp:txXfrm>
    </dsp:sp>
    <dsp:sp modelId="{C1207B28-11C3-4876-8D50-DFFB9340C31D}">
      <dsp:nvSpPr>
        <dsp:cNvPr id="0" name=""/>
        <dsp:cNvSpPr/>
      </dsp:nvSpPr>
      <dsp:spPr>
        <a:xfrm>
          <a:off x="2761" y="3264501"/>
          <a:ext cx="1570157"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Resolution</a:t>
          </a:r>
          <a:endParaRPr lang="en-US" sz="2100" kern="1200" dirty="0"/>
        </a:p>
      </dsp:txBody>
      <dsp:txXfrm>
        <a:off x="2761" y="3264501"/>
        <a:ext cx="1570157" cy="415800"/>
      </dsp:txXfrm>
    </dsp:sp>
    <dsp:sp modelId="{88DB25E8-E3B5-43D5-81DD-EA368AAF4AE5}">
      <dsp:nvSpPr>
        <dsp:cNvPr id="0" name=""/>
        <dsp:cNvSpPr/>
      </dsp:nvSpPr>
      <dsp:spPr>
        <a:xfrm>
          <a:off x="1572919" y="2510864"/>
          <a:ext cx="314031" cy="1923075"/>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510864"/>
          <a:ext cx="4270828" cy="1923075"/>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Use more efficient data processing</a:t>
          </a:r>
          <a:br>
            <a:rPr lang="en-US" sz="2100" kern="1200" dirty="0"/>
          </a:br>
          <a:r>
            <a:rPr lang="en-US" sz="2100" b="0" i="0" kern="1200" dirty="0"/>
            <a:t>strategy to avoid heavy iterative data processing, such as processing all the data in one go, or to eliminate unnecessary data processing.</a:t>
          </a:r>
          <a:endParaRPr lang="en-US" sz="2100" kern="1200" dirty="0"/>
        </a:p>
      </dsp:txBody>
      <dsp:txXfrm>
        <a:off x="2012563" y="2510864"/>
        <a:ext cx="4270828" cy="19230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351889"/>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Cause:</a:t>
          </a:r>
          <a:endParaRPr lang="en-US" sz="2200" kern="1200" dirty="0"/>
        </a:p>
      </dsp:txBody>
      <dsp:txXfrm>
        <a:off x="2761" y="1351889"/>
        <a:ext cx="1547134" cy="435600"/>
      </dsp:txXfrm>
    </dsp:sp>
    <dsp:sp modelId="{3D3F636F-B8AE-441F-846E-0AD2C51D4D61}">
      <dsp:nvSpPr>
        <dsp:cNvPr id="0" name=""/>
        <dsp:cNvSpPr/>
      </dsp:nvSpPr>
      <dsp:spPr>
        <a:xfrm>
          <a:off x="1549896" y="861839"/>
          <a:ext cx="309426" cy="1415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869363"/>
          <a:ext cx="4300912" cy="140065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The program runs well most of the time, but it becomes extremely slow or causes memory bloat in special cases.</a:t>
          </a:r>
          <a:endParaRPr lang="en-US" sz="2200" kern="1200" dirty="0"/>
        </a:p>
      </dsp:txBody>
      <dsp:txXfrm>
        <a:off x="1983094" y="869363"/>
        <a:ext cx="4300912" cy="1400651"/>
      </dsp:txXfrm>
    </dsp:sp>
    <dsp:sp modelId="{C1207B28-11C3-4876-8D50-DFFB9340C31D}">
      <dsp:nvSpPr>
        <dsp:cNvPr id="0" name=""/>
        <dsp:cNvSpPr/>
      </dsp:nvSpPr>
      <dsp:spPr>
        <a:xfrm>
          <a:off x="2761" y="284678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HK" sz="2200" kern="1200"/>
            <a:t>Resolution</a:t>
          </a:r>
          <a:endParaRPr lang="en-US" sz="2200" kern="1200" dirty="0"/>
        </a:p>
      </dsp:txBody>
      <dsp:txXfrm>
        <a:off x="2761" y="2846789"/>
        <a:ext cx="1570157" cy="435600"/>
      </dsp:txXfrm>
    </dsp:sp>
    <dsp:sp modelId="{88DB25E8-E3B5-43D5-81DD-EA368AAF4AE5}">
      <dsp:nvSpPr>
        <dsp:cNvPr id="0" name=""/>
        <dsp:cNvSpPr/>
      </dsp:nvSpPr>
      <dsp:spPr>
        <a:xfrm>
          <a:off x="1572919" y="2356739"/>
          <a:ext cx="314031" cy="1415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356739"/>
          <a:ext cx="4270828" cy="1415700"/>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b="0" i="0" kern="1200" dirty="0"/>
            <a:t>1) add checking conditions for the special cases, and 2) employ</a:t>
          </a:r>
          <a:br>
            <a:rPr lang="en-US" sz="2200" kern="1200" dirty="0"/>
          </a:br>
          <a:r>
            <a:rPr lang="en-US" sz="2200" b="0" i="0" kern="1200" dirty="0"/>
            <a:t>special algorithms to treat each special case efficiently.</a:t>
          </a:r>
          <a:endParaRPr lang="en-US" sz="2200" kern="1200" dirty="0"/>
        </a:p>
      </dsp:txBody>
      <dsp:txXfrm>
        <a:off x="2012563" y="2356739"/>
        <a:ext cx="4270828" cy="1415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23736-8AE6-479B-BA53-30DAC3E8C374}">
      <dsp:nvSpPr>
        <dsp:cNvPr id="0" name=""/>
        <dsp:cNvSpPr/>
      </dsp:nvSpPr>
      <dsp:spPr>
        <a:xfrm>
          <a:off x="2761" y="1515239"/>
          <a:ext cx="1547134"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Cause:</a:t>
          </a:r>
          <a:endParaRPr lang="en-US" sz="2100" kern="1200" dirty="0"/>
        </a:p>
      </dsp:txBody>
      <dsp:txXfrm>
        <a:off x="2761" y="1515239"/>
        <a:ext cx="1547134" cy="435600"/>
      </dsp:txXfrm>
    </dsp:sp>
    <dsp:sp modelId="{3D3F636F-B8AE-441F-846E-0AD2C51D4D61}">
      <dsp:nvSpPr>
        <dsp:cNvPr id="0" name=""/>
        <dsp:cNvSpPr/>
      </dsp:nvSpPr>
      <dsp:spPr>
        <a:xfrm>
          <a:off x="1549896" y="1188539"/>
          <a:ext cx="309426" cy="10890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7C97-B6DA-4A19-A755-9488CE6939D6}">
      <dsp:nvSpPr>
        <dsp:cNvPr id="0" name=""/>
        <dsp:cNvSpPr/>
      </dsp:nvSpPr>
      <dsp:spPr>
        <a:xfrm>
          <a:off x="1983094" y="1194327"/>
          <a:ext cx="4300912" cy="107742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These performance issues are caused by other general inefficient in the algorithm. </a:t>
          </a:r>
          <a:endParaRPr lang="en-US" sz="2100" kern="1200" dirty="0"/>
        </a:p>
      </dsp:txBody>
      <dsp:txXfrm>
        <a:off x="1983094" y="1194327"/>
        <a:ext cx="4300912" cy="1077423"/>
      </dsp:txXfrm>
    </dsp:sp>
    <dsp:sp modelId="{C1207B28-11C3-4876-8D50-DFFB9340C31D}">
      <dsp:nvSpPr>
        <dsp:cNvPr id="0" name=""/>
        <dsp:cNvSpPr/>
      </dsp:nvSpPr>
      <dsp:spPr>
        <a:xfrm>
          <a:off x="2761" y="2683439"/>
          <a:ext cx="157015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HK" sz="2100" kern="1200"/>
            <a:t>Resolution</a:t>
          </a:r>
          <a:endParaRPr lang="en-US" sz="2100" kern="1200" dirty="0"/>
        </a:p>
      </dsp:txBody>
      <dsp:txXfrm>
        <a:off x="2761" y="2683439"/>
        <a:ext cx="1570157" cy="435600"/>
      </dsp:txXfrm>
    </dsp:sp>
    <dsp:sp modelId="{88DB25E8-E3B5-43D5-81DD-EA368AAF4AE5}">
      <dsp:nvSpPr>
        <dsp:cNvPr id="0" name=""/>
        <dsp:cNvSpPr/>
      </dsp:nvSpPr>
      <dsp:spPr>
        <a:xfrm>
          <a:off x="1572919" y="2356739"/>
          <a:ext cx="314031" cy="10890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3ACB-7EC7-432B-A2A9-806DAACF08B5}">
      <dsp:nvSpPr>
        <dsp:cNvPr id="0" name=""/>
        <dsp:cNvSpPr/>
      </dsp:nvSpPr>
      <dsp:spPr>
        <a:xfrm>
          <a:off x="2012563" y="2356739"/>
          <a:ext cx="4270828" cy="1089000"/>
        </a:xfrm>
        <a:prstGeom prst="rect">
          <a:avLst/>
        </a:prstGeom>
        <a:gradFill rotWithShape="0">
          <a:gsLst>
            <a:gs pos="0">
              <a:schemeClr val="accent2">
                <a:hueOff val="-9478884"/>
                <a:satOff val="23125"/>
                <a:lumOff val="2745"/>
                <a:alphaOff val="0"/>
                <a:lumMod val="110000"/>
                <a:satMod val="105000"/>
                <a:tint val="67000"/>
              </a:schemeClr>
            </a:gs>
            <a:gs pos="50000">
              <a:schemeClr val="accent2">
                <a:hueOff val="-9478884"/>
                <a:satOff val="23125"/>
                <a:lumOff val="2745"/>
                <a:alphaOff val="0"/>
                <a:lumMod val="105000"/>
                <a:satMod val="103000"/>
                <a:tint val="73000"/>
              </a:schemeClr>
            </a:gs>
            <a:gs pos="100000">
              <a:schemeClr val="accent2">
                <a:hueOff val="-9478884"/>
                <a:satOff val="23125"/>
                <a:lumOff val="27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They are usually addressed by specific algorithmic improvements. </a:t>
          </a:r>
          <a:endParaRPr lang="en-US" sz="2100" kern="1200" dirty="0"/>
        </a:p>
      </dsp:txBody>
      <dsp:txXfrm>
        <a:off x="2012563" y="2356739"/>
        <a:ext cx="4270828" cy="108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2.xml"/><Relationship Id="rId7" Type="http://schemas.openxmlformats.org/officeDocument/2006/relationships/image" Target="../media/image37.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40.svg"/><Relationship Id="rId4" Type="http://schemas.openxmlformats.org/officeDocument/2006/relationships/diagramQuickStyle" Target="../diagrams/quickStyle2.xm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hyperlink" Target="https://issues.apache.org/jira/browse/PDFBOX-599"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4.xml"/><Relationship Id="rId7" Type="http://schemas.openxmlformats.org/officeDocument/2006/relationships/image" Target="../media/image3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hyperlink" Target="https://issues.apache.org/jira/browse/PDFBOX-1447"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5.xml"/><Relationship Id="rId7" Type="http://schemas.openxmlformats.org/officeDocument/2006/relationships/image" Target="../media/image39.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44.png"/><Relationship Id="rId4" Type="http://schemas.openxmlformats.org/officeDocument/2006/relationships/diagramQuickStyle" Target="../diagrams/quickStyle5.xml"/><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6.xml"/><Relationship Id="rId7" Type="http://schemas.openxmlformats.org/officeDocument/2006/relationships/image" Target="../media/image39.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mailto:ealomar@stevens.edu" TargetMode="External"/><Relationship Id="rId7" Type="http://schemas.openxmlformats.org/officeDocument/2006/relationships/image" Target="../media/image13.png"/><Relationship Id="rId2" Type="http://schemas.openxmlformats.org/officeDocument/2006/relationships/hyperlink" Target="mailto:abondi@stevens.edu"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hyperlink" Target="mailto:lxiao6@stevens.edu" TargetMode="External"/><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7.xml"/><Relationship Id="rId7" Type="http://schemas.openxmlformats.org/officeDocument/2006/relationships/image" Target="../media/image39.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hyperlink" Target="https://issues.apache.org/jira/browse/COLLECTIONS-409"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8.xml"/><Relationship Id="rId7" Type="http://schemas.openxmlformats.org/officeDocument/2006/relationships/image" Target="../media/image39.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48.png"/><Relationship Id="rId4" Type="http://schemas.openxmlformats.org/officeDocument/2006/relationships/diagramQuickStyle" Target="../diagrams/quickStyle8.xml"/><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9.xml"/><Relationship Id="rId7" Type="http://schemas.openxmlformats.org/officeDocument/2006/relationships/image" Target="../media/image39.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hyperlink" Target="https://issues.apache.org/jira/browse/GROOVY-6665"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stevenshowe.co1.qualtrics.com/jfe/form/SV_d4sA3UII111o1ZY"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hyperlink" Target="tel:+16605436615" TargetMode="External"/><Relationship Id="rId4" Type="http://schemas.openxmlformats.org/officeDocument/2006/relationships/image" Target="../media/image18.png"/><Relationship Id="rId9" Type="http://schemas.openxmlformats.org/officeDocument/2006/relationships/hyperlink" Target="mailto:yutongzhao@ucmo.edu"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zhao9/Tutorial-on-stress-testing" TargetMode="External"/><Relationship Id="rId2" Type="http://schemas.openxmlformats.org/officeDocument/2006/relationships/hyperlink" Target="https://loadster.app/" TargetMode="External"/><Relationship Id="rId1" Type="http://schemas.openxmlformats.org/officeDocument/2006/relationships/slideLayout" Target="../slideLayouts/slideLayout6.xml"/><Relationship Id="rId4" Type="http://schemas.openxmlformats.org/officeDocument/2006/relationships/hyperlink" Target="https://sit.instructure.com/courses/74549/assignments/54067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hyperlink" Target="https://efish-n-sea.github.io/"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svg"/><Relationship Id="rId7" Type="http://schemas.openxmlformats.org/officeDocument/2006/relationships/diagramColors" Target="../diagrams/colors1.xml"/><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975762" y="1508530"/>
            <a:ext cx="9997650" cy="2299821"/>
          </a:xfrm>
        </p:spPr>
        <p:txBody>
          <a:bodyPr>
            <a:noAutofit/>
          </a:bodyPr>
          <a:lstStyle/>
          <a:p>
            <a:pPr algn="ctr"/>
            <a:r>
              <a:rPr lang="en-HK" sz="4400" dirty="0"/>
              <a:t>H</a:t>
            </a:r>
            <a:r>
              <a:rPr lang="en-US" sz="4400" dirty="0"/>
              <a:t>ow to Achieve Efficiency?</a:t>
            </a:r>
            <a:br>
              <a:rPr lang="en-US" sz="4400" dirty="0"/>
            </a:br>
            <a:r>
              <a:rPr lang="en-US" sz="4400" dirty="0"/>
              <a:t>Learning with </a:t>
            </a:r>
            <a:r>
              <a:rPr lang="en-US" sz="4400" b="1" dirty="0"/>
              <a:t>“</a:t>
            </a:r>
            <a:r>
              <a:rPr lang="en-US" sz="4400" b="1" dirty="0" err="1"/>
              <a:t>eFishN’Sea</a:t>
            </a:r>
            <a:r>
              <a:rPr lang="en-US" sz="4400" b="1" dirty="0"/>
              <a:t>”</a:t>
            </a:r>
            <a:r>
              <a:rPr lang="en-US" sz="4400" dirty="0"/>
              <a:t> based on Real-World Software Performance Issues</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2156751" y="4033134"/>
            <a:ext cx="7635671" cy="1634169"/>
          </a:xfrm>
        </p:spPr>
        <p:txBody>
          <a:bodyPr>
            <a:normAutofit/>
          </a:bodyPr>
          <a:lstStyle/>
          <a:p>
            <a:pPr algn="ctr"/>
            <a:r>
              <a:rPr lang="en-US" sz="2400" dirty="0"/>
              <a:t>Guest Lecture for SSW345</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a:xfrm>
            <a:off x="2580238" y="4916032"/>
            <a:ext cx="7036633" cy="1411305"/>
          </a:xfrm>
        </p:spPr>
        <p:txBody>
          <a:bodyPr>
            <a:normAutofit/>
          </a:bodyPr>
          <a:lstStyle/>
          <a:p>
            <a:pPr algn="ctr"/>
            <a:r>
              <a:rPr lang="en-HK" dirty="0"/>
              <a:t>Professors: Lu Xiao, Eman Alomar, Andre Bondi, and Yu Tao </a:t>
            </a:r>
          </a:p>
          <a:p>
            <a:pPr algn="ctr"/>
            <a:r>
              <a:rPr lang="en-HK" dirty="0"/>
              <a:t>Senior Design Team (2023): Andrew Quinlan, Jonathan Morrone, Ryan Mercadante, Vincent Tufo</a:t>
            </a:r>
          </a:p>
          <a:p>
            <a:pPr algn="ctr"/>
            <a:endParaRPr lang="en-US" sz="1000" dirty="0"/>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Date</a:t>
            </a:r>
          </a:p>
        </p:txBody>
      </p:sp>
      <p:pic>
        <p:nvPicPr>
          <p:cNvPr id="1026" name="Picture 2">
            <a:extLst>
              <a:ext uri="{FF2B5EF4-FFF2-40B4-BE49-F238E27FC236}">
                <a16:creationId xmlns:a16="http://schemas.microsoft.com/office/drawing/2014/main" id="{3590B9D9-1C0B-1260-A03E-D238C5E31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6209" y="4194301"/>
            <a:ext cx="1350366" cy="135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17707"/>
            <a:ext cx="10709031" cy="734621"/>
          </a:xfrm>
        </p:spPr>
        <p:txBody>
          <a:bodyPr/>
          <a:lstStyle/>
          <a:p>
            <a:pPr algn="ctr"/>
            <a:r>
              <a:rPr lang="en-HK"/>
              <a:t>Inefficient Data Structure</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10</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3219466273"/>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660776" y="1604681"/>
            <a:ext cx="5109883" cy="4427109"/>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6" y="2312894"/>
            <a:ext cx="4105656" cy="1754326"/>
          </a:xfrm>
          <a:prstGeom prst="rect">
            <a:avLst/>
          </a:prstGeom>
          <a:noFill/>
        </p:spPr>
        <p:txBody>
          <a:bodyPr wrap="square">
            <a:spAutoFit/>
          </a:bodyPr>
          <a:lstStyle/>
          <a:p>
            <a:r>
              <a:rPr lang="en-US" b="0" i="0">
                <a:solidFill>
                  <a:srgbClr val="374151"/>
                </a:solidFill>
                <a:effectLst/>
                <a:latin typeface="Söhne"/>
              </a:rPr>
              <a:t>Imagine you're organizing a closet. You have a bunch of items like clothes, shoes, and accessories that need to be stored in an efficient way so you can easily find and retrieve them later. In this case, the closet is like a data structure.</a:t>
            </a:r>
            <a:endParaRPr lang="en-US" dirty="0"/>
          </a:p>
        </p:txBody>
      </p:sp>
      <p:pic>
        <p:nvPicPr>
          <p:cNvPr id="15" name="Picture 14">
            <a:extLst>
              <a:ext uri="{FF2B5EF4-FFF2-40B4-BE49-F238E27FC236}">
                <a16:creationId xmlns:a16="http://schemas.microsoft.com/office/drawing/2014/main" id="{6837C85D-2D29-C3C9-CDC2-E12DA53004B5}"/>
              </a:ext>
            </a:extLst>
          </p:cNvPr>
          <p:cNvPicPr>
            <a:picLocks noChangeAspect="1"/>
          </p:cNvPicPr>
          <p:nvPr/>
        </p:nvPicPr>
        <p:blipFill>
          <a:blip r:embed="rId7"/>
          <a:stretch>
            <a:fillRect/>
          </a:stretch>
        </p:blipFill>
        <p:spPr>
          <a:xfrm>
            <a:off x="7522159" y="4192255"/>
            <a:ext cx="1285875" cy="1714500"/>
          </a:xfrm>
          <a:prstGeom prst="rect">
            <a:avLst/>
          </a:prstGeom>
        </p:spPr>
      </p:pic>
      <p:pic>
        <p:nvPicPr>
          <p:cNvPr id="17" name="Picture 16">
            <a:extLst>
              <a:ext uri="{FF2B5EF4-FFF2-40B4-BE49-F238E27FC236}">
                <a16:creationId xmlns:a16="http://schemas.microsoft.com/office/drawing/2014/main" id="{C6BFCB7D-02E8-2457-69A7-C699D413B81D}"/>
              </a:ext>
            </a:extLst>
          </p:cNvPr>
          <p:cNvPicPr>
            <a:picLocks noChangeAspect="1"/>
          </p:cNvPicPr>
          <p:nvPr/>
        </p:nvPicPr>
        <p:blipFill>
          <a:blip r:embed="rId8"/>
          <a:stretch>
            <a:fillRect/>
          </a:stretch>
        </p:blipFill>
        <p:spPr>
          <a:xfrm>
            <a:off x="9215717" y="4181912"/>
            <a:ext cx="1714500" cy="1714500"/>
          </a:xfrm>
          <a:prstGeom prst="rect">
            <a:avLst/>
          </a:prstGeom>
        </p:spPr>
      </p:pic>
      <p:pic>
        <p:nvPicPr>
          <p:cNvPr id="19" name="Graphic 18" descr="Lights On with solid fill">
            <a:extLst>
              <a:ext uri="{FF2B5EF4-FFF2-40B4-BE49-F238E27FC236}">
                <a16:creationId xmlns:a16="http://schemas.microsoft.com/office/drawing/2014/main" id="{483186C7-4FB6-1F9B-7169-ADDE0F885A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2070" y="1177363"/>
            <a:ext cx="914400" cy="914400"/>
          </a:xfrm>
          <a:prstGeom prst="rect">
            <a:avLst/>
          </a:prstGeom>
        </p:spPr>
      </p:pic>
    </p:spTree>
    <p:extLst>
      <p:ext uri="{BB962C8B-B14F-4D97-AF65-F5344CB8AC3E}">
        <p14:creationId xmlns:p14="http://schemas.microsoft.com/office/powerpoint/2010/main" val="28213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430DE-84B7-4DF9-DF43-1C3C1DB46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DD625-0A96-76E3-59C6-86D556A6B86B}"/>
              </a:ext>
            </a:extLst>
          </p:cNvPr>
          <p:cNvSpPr>
            <a:spLocks noGrp="1"/>
          </p:cNvSpPr>
          <p:nvPr>
            <p:ph type="title"/>
          </p:nvPr>
        </p:nvSpPr>
        <p:spPr>
          <a:xfrm>
            <a:off x="374007" y="317707"/>
            <a:ext cx="10709031" cy="734621"/>
          </a:xfrm>
        </p:spPr>
        <p:txBody>
          <a:bodyPr/>
          <a:lstStyle/>
          <a:p>
            <a:pPr algn="ctr"/>
            <a:r>
              <a:rPr lang="en-HK"/>
              <a:t>Inefficient Data Structure</a:t>
            </a:r>
            <a:endParaRPr lang="en-US" dirty="0"/>
          </a:p>
        </p:txBody>
      </p:sp>
      <p:sp>
        <p:nvSpPr>
          <p:cNvPr id="5" name="Slide Number Placeholder 4">
            <a:extLst>
              <a:ext uri="{FF2B5EF4-FFF2-40B4-BE49-F238E27FC236}">
                <a16:creationId xmlns:a16="http://schemas.microsoft.com/office/drawing/2014/main" id="{01C78146-224C-5536-1127-50BF0B88810B}"/>
              </a:ext>
            </a:extLst>
          </p:cNvPr>
          <p:cNvSpPr>
            <a:spLocks noGrp="1"/>
          </p:cNvSpPr>
          <p:nvPr>
            <p:ph type="sldNum" sz="quarter" idx="12"/>
          </p:nvPr>
        </p:nvSpPr>
        <p:spPr/>
        <p:txBody>
          <a:bodyPr/>
          <a:lstStyle/>
          <a:p>
            <a:fld id="{4267CD5E-26CF-4249-8540-BB1D07FD4227}" type="slidenum">
              <a:rPr lang="en-US" smtClean="0"/>
              <a:t>11</a:t>
            </a:fld>
            <a:endParaRPr lang="en-US"/>
          </a:p>
        </p:txBody>
      </p:sp>
      <p:sp>
        <p:nvSpPr>
          <p:cNvPr id="4" name="TextBox 3">
            <a:extLst>
              <a:ext uri="{FF2B5EF4-FFF2-40B4-BE49-F238E27FC236}">
                <a16:creationId xmlns:a16="http://schemas.microsoft.com/office/drawing/2014/main" id="{A0E2C807-2EF6-7379-5036-7F9E757055A7}"/>
              </a:ext>
            </a:extLst>
          </p:cNvPr>
          <p:cNvSpPr txBox="1"/>
          <p:nvPr/>
        </p:nvSpPr>
        <p:spPr>
          <a:xfrm>
            <a:off x="941560" y="1339199"/>
            <a:ext cx="9969462" cy="3785652"/>
          </a:xfrm>
          <a:prstGeom prst="rect">
            <a:avLst/>
          </a:prstGeom>
          <a:noFill/>
        </p:spPr>
        <p:txBody>
          <a:bodyPr wrap="square">
            <a:spAutoFit/>
          </a:bodyPr>
          <a:lstStyle/>
          <a:p>
            <a:pPr marL="342900" indent="-342900">
              <a:buFont typeface="Arial" panose="020B0604020202020204" pitchFamily="34" charset="0"/>
              <a:buChar char="•"/>
            </a:pPr>
            <a:r>
              <a:rPr lang="en-US" sz="2400" dirty="0"/>
              <a:t>Although each of the three programming languages has its specific data structures, the sub-optimal choice of data structure could occur with any of them.</a:t>
            </a:r>
          </a:p>
          <a:p>
            <a:pPr marL="800089" lvl="1" indent="-342900">
              <a:buFont typeface="Arial" panose="020B0604020202020204" pitchFamily="34" charset="0"/>
              <a:buChar char="•"/>
            </a:pPr>
            <a:r>
              <a:rPr lang="en-US" sz="2400" dirty="0"/>
              <a:t>For example, in issue PDFBOX-410 (Java), developers replaced </a:t>
            </a:r>
            <a:r>
              <a:rPr lang="en-US" sz="2400" dirty="0" err="1"/>
              <a:t>StringBuffer</a:t>
            </a:r>
            <a:r>
              <a:rPr lang="en-US" sz="2400" dirty="0"/>
              <a:t> with StringBuilder to improve the efficiency of text loading; </a:t>
            </a:r>
          </a:p>
          <a:p>
            <a:pPr marL="800089" lvl="1" indent="-342900">
              <a:buFont typeface="Arial" panose="020B0604020202020204" pitchFamily="34" charset="0"/>
              <a:buChar char="•"/>
            </a:pPr>
            <a:r>
              <a:rPr lang="en-US" sz="2400" dirty="0"/>
              <a:t>in issue LIBCLOUD-254(Python), developers replaced </a:t>
            </a:r>
            <a:r>
              <a:rPr lang="en-US" sz="2400" dirty="0" err="1"/>
              <a:t>LazyList</a:t>
            </a:r>
            <a:r>
              <a:rPr lang="en-US" sz="2400" dirty="0"/>
              <a:t> data structure by a simple iteration; </a:t>
            </a:r>
          </a:p>
          <a:p>
            <a:pPr marL="800089" lvl="1" indent="-342900">
              <a:buFont typeface="Arial" panose="020B0604020202020204" pitchFamily="34" charset="0"/>
              <a:buChar char="•"/>
            </a:pPr>
            <a:r>
              <a:rPr lang="en-US" sz="2400" dirty="0"/>
              <a:t>in issue MESOS-2126 (C++), developers replace the Queue by Vector, since Vector does dynamic allocation only when necessary to reduce CPU cache usage in most cases.</a:t>
            </a:r>
          </a:p>
        </p:txBody>
      </p:sp>
      <p:sp>
        <p:nvSpPr>
          <p:cNvPr id="8" name="TextBox 7">
            <a:extLst>
              <a:ext uri="{FF2B5EF4-FFF2-40B4-BE49-F238E27FC236}">
                <a16:creationId xmlns:a16="http://schemas.microsoft.com/office/drawing/2014/main" id="{2ADCE725-57B1-7A5A-32C1-8EEA63B82DE9}"/>
              </a:ext>
            </a:extLst>
          </p:cNvPr>
          <p:cNvSpPr txBox="1"/>
          <p:nvPr/>
        </p:nvSpPr>
        <p:spPr>
          <a:xfrm>
            <a:off x="1437238" y="5239180"/>
            <a:ext cx="6097508" cy="923330"/>
          </a:xfrm>
          <a:prstGeom prst="rect">
            <a:avLst/>
          </a:prstGeom>
          <a:noFill/>
        </p:spPr>
        <p:txBody>
          <a:bodyPr wrap="square">
            <a:spAutoFit/>
          </a:bodyPr>
          <a:lstStyle/>
          <a:p>
            <a:r>
              <a:rPr lang="en-US" dirty="0"/>
              <a:t>https://issues.apache.org/jira/browse/pdfbox-410.[63] https://issues.apache.org/jira/browse/libcloud-254.[64] https://issues.apache.org/jira/browse/mesos-2126.</a:t>
            </a:r>
          </a:p>
        </p:txBody>
      </p:sp>
    </p:spTree>
    <p:extLst>
      <p:ext uri="{BB962C8B-B14F-4D97-AF65-F5344CB8AC3E}">
        <p14:creationId xmlns:p14="http://schemas.microsoft.com/office/powerpoint/2010/main" val="177378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Repeated Computation</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12</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2926297600"/>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10528" y="1082945"/>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 are a student preparing for an exam. You have a set of practice questions that you go through repeatedly to review and reinforce your knowledge. To make your study process more efficient, you could create flashcards with the questions and their correct answers.</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4" name="Picture 3">
            <a:extLst>
              <a:ext uri="{FF2B5EF4-FFF2-40B4-BE49-F238E27FC236}">
                <a16:creationId xmlns:a16="http://schemas.microsoft.com/office/drawing/2014/main" id="{E78FA76D-29C9-F1DF-36C4-D2FA9D1AF1E8}"/>
              </a:ext>
            </a:extLst>
          </p:cNvPr>
          <p:cNvPicPr>
            <a:picLocks noChangeAspect="1"/>
          </p:cNvPicPr>
          <p:nvPr/>
        </p:nvPicPr>
        <p:blipFill>
          <a:blip r:embed="rId9"/>
          <a:stretch>
            <a:fillRect/>
          </a:stretch>
        </p:blipFill>
        <p:spPr>
          <a:xfrm>
            <a:off x="7951715" y="4169042"/>
            <a:ext cx="2571750" cy="1714500"/>
          </a:xfrm>
          <a:prstGeom prst="rect">
            <a:avLst/>
          </a:prstGeom>
        </p:spPr>
      </p:pic>
    </p:spTree>
    <p:extLst>
      <p:ext uri="{BB962C8B-B14F-4D97-AF65-F5344CB8AC3E}">
        <p14:creationId xmlns:p14="http://schemas.microsoft.com/office/powerpoint/2010/main" val="311471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1E529-635A-6CE5-1C6D-B6B2E7195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DCF2A-2A02-6096-E86F-C3CE9CEBF1DD}"/>
              </a:ext>
            </a:extLst>
          </p:cNvPr>
          <p:cNvSpPr>
            <a:spLocks noGrp="1"/>
          </p:cNvSpPr>
          <p:nvPr>
            <p:ph type="title"/>
          </p:nvPr>
        </p:nvSpPr>
        <p:spPr>
          <a:xfrm>
            <a:off x="374007" y="348324"/>
            <a:ext cx="10709031" cy="734621"/>
          </a:xfrm>
        </p:spPr>
        <p:txBody>
          <a:bodyPr/>
          <a:lstStyle/>
          <a:p>
            <a:pPr algn="ctr"/>
            <a:r>
              <a:rPr lang="en-HK" dirty="0"/>
              <a:t>Repeated Computation</a:t>
            </a:r>
            <a:endParaRPr lang="en-US" dirty="0"/>
          </a:p>
        </p:txBody>
      </p:sp>
      <p:sp>
        <p:nvSpPr>
          <p:cNvPr id="5" name="Slide Number Placeholder 4">
            <a:extLst>
              <a:ext uri="{FF2B5EF4-FFF2-40B4-BE49-F238E27FC236}">
                <a16:creationId xmlns:a16="http://schemas.microsoft.com/office/drawing/2014/main" id="{18E2FDBC-B7EF-C08F-79AA-3F10CCD900FD}"/>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17" name="TextBox 16">
            <a:extLst>
              <a:ext uri="{FF2B5EF4-FFF2-40B4-BE49-F238E27FC236}">
                <a16:creationId xmlns:a16="http://schemas.microsoft.com/office/drawing/2014/main" id="{FCF7EC27-F9EB-8831-5261-A776BE52BB30}"/>
              </a:ext>
            </a:extLst>
          </p:cNvPr>
          <p:cNvSpPr txBox="1"/>
          <p:nvPr/>
        </p:nvSpPr>
        <p:spPr>
          <a:xfrm>
            <a:off x="685799" y="969030"/>
            <a:ext cx="5180847" cy="4893647"/>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t>Issue </a:t>
            </a:r>
            <a:r>
              <a:rPr lang="en-US" altLang="en-US" sz="2400" dirty="0">
                <a:hlinkClick r:id="rId2">
                  <a:extLst>
                    <a:ext uri="{A12FA001-AC4F-418D-AE19-62706E023703}">
                      <ahyp:hlinkClr xmlns:ahyp="http://schemas.microsoft.com/office/drawing/2018/hyperlinkcolor" val="tx"/>
                    </a:ext>
                  </a:extLst>
                </a:hlinkClick>
              </a:rPr>
              <a:t>PDFBOX-599</a:t>
            </a:r>
            <a:r>
              <a:rPr lang="en-US" altLang="en-US" sz="2400" dirty="0"/>
              <a:t> addresses a performance inefficiency in the </a:t>
            </a:r>
            <a:r>
              <a:rPr lang="en-US" altLang="en-US" sz="2400" b="1" i="1" dirty="0" err="1"/>
              <a:t>TextPosition</a:t>
            </a:r>
            <a:r>
              <a:rPr lang="en-US" altLang="en-US" sz="2400" dirty="0"/>
              <a:t> class, specifically within the </a:t>
            </a:r>
            <a:r>
              <a:rPr lang="en-US" altLang="en-US" sz="2400" b="1" i="1" dirty="0" err="1"/>
              <a:t>getX</a:t>
            </a:r>
            <a:r>
              <a:rPr lang="en-US" altLang="en-US" sz="2400" b="1" i="1" dirty="0"/>
              <a:t>() </a:t>
            </a:r>
            <a:r>
              <a:rPr lang="en-US" altLang="en-US" sz="2400" dirty="0"/>
              <a:t>and </a:t>
            </a:r>
            <a:r>
              <a:rPr lang="en-US" altLang="en-US" sz="2400" b="1" i="1" dirty="0" err="1"/>
              <a:t>getY</a:t>
            </a:r>
            <a:r>
              <a:rPr lang="en-US" altLang="en-US" sz="2400" b="1" i="1" dirty="0"/>
              <a:t>() </a:t>
            </a:r>
            <a:r>
              <a:rPr lang="en-US" altLang="en-US" sz="2400" dirty="0"/>
              <a:t>methods. To enhance performance, the </a:t>
            </a:r>
            <a:r>
              <a:rPr lang="en-US" altLang="en-US" sz="2400" dirty="0" err="1"/>
              <a:t>TextPosition</a:t>
            </a:r>
            <a:r>
              <a:rPr lang="en-US" altLang="en-US" sz="2400" dirty="0"/>
              <a:t> class was modified to cache the </a:t>
            </a:r>
            <a:r>
              <a:rPr lang="en-US" altLang="en-US" sz="2400" b="1" i="1" dirty="0"/>
              <a:t>X</a:t>
            </a:r>
            <a:r>
              <a:rPr lang="en-US" altLang="en-US" sz="2400" dirty="0"/>
              <a:t> and </a:t>
            </a:r>
            <a:r>
              <a:rPr lang="en-US" altLang="en-US" sz="2400" b="1" i="1" dirty="0"/>
              <a:t>Y</a:t>
            </a:r>
            <a:r>
              <a:rPr lang="en-US" altLang="en-US" sz="2400" dirty="0"/>
              <a:t> coordinates upon their first computation. Subsequent calls to </a:t>
            </a:r>
            <a:r>
              <a:rPr lang="en-US" altLang="en-US" sz="2400" b="1" i="1" dirty="0" err="1"/>
              <a:t>getX</a:t>
            </a:r>
            <a:r>
              <a:rPr lang="en-US" altLang="en-US" sz="2400" b="1" i="1" dirty="0"/>
              <a:t>() </a:t>
            </a:r>
            <a:r>
              <a:rPr lang="en-US" altLang="en-US" sz="2400" dirty="0"/>
              <a:t>and </a:t>
            </a:r>
            <a:r>
              <a:rPr lang="en-US" altLang="en-US" sz="2400" b="1" i="1" dirty="0" err="1"/>
              <a:t>getY</a:t>
            </a:r>
            <a:r>
              <a:rPr lang="en-US" altLang="en-US" sz="2400" b="1" i="1" dirty="0"/>
              <a:t>() </a:t>
            </a:r>
            <a:r>
              <a:rPr lang="en-US" altLang="en-US" sz="2400" dirty="0"/>
              <a:t>would then return the cached values, eliminating redundant calculations.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4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400" dirty="0"/>
          </a:p>
        </p:txBody>
      </p:sp>
      <p:sp>
        <p:nvSpPr>
          <p:cNvPr id="22" name="TextBox 21">
            <a:extLst>
              <a:ext uri="{FF2B5EF4-FFF2-40B4-BE49-F238E27FC236}">
                <a16:creationId xmlns:a16="http://schemas.microsoft.com/office/drawing/2014/main" id="{7CE5E51E-B352-2138-FCCF-7256A732919D}"/>
              </a:ext>
            </a:extLst>
          </p:cNvPr>
          <p:cNvSpPr txBox="1"/>
          <p:nvPr/>
        </p:nvSpPr>
        <p:spPr>
          <a:xfrm>
            <a:off x="6097509" y="1156579"/>
            <a:ext cx="6097508" cy="5262979"/>
          </a:xfrm>
          <a:prstGeom prst="rect">
            <a:avLst/>
          </a:prstGeom>
          <a:noFill/>
        </p:spPr>
        <p:txBody>
          <a:bodyPr wrap="square">
            <a:spAutoFit/>
          </a:bodyPr>
          <a:lstStyle/>
          <a:p>
            <a:r>
              <a:rPr lang="en-US" sz="1400" dirty="0"/>
              <a:t>public class </a:t>
            </a:r>
            <a:r>
              <a:rPr lang="en-US" sz="1400" dirty="0" err="1"/>
              <a:t>TextPosition</a:t>
            </a:r>
            <a:r>
              <a:rPr lang="en-US" sz="1400" dirty="0"/>
              <a:t> {</a:t>
            </a:r>
          </a:p>
          <a:p>
            <a:r>
              <a:rPr lang="en-US" sz="1400" dirty="0"/>
              <a:t>    private float x = </a:t>
            </a:r>
            <a:r>
              <a:rPr lang="en-US" sz="1400" dirty="0" err="1"/>
              <a:t>Float.NEGATIVE_INFINITY</a:t>
            </a:r>
            <a:r>
              <a:rPr lang="en-US" sz="1400" dirty="0"/>
              <a:t>;</a:t>
            </a:r>
          </a:p>
          <a:p>
            <a:r>
              <a:rPr lang="en-US" sz="1400" dirty="0"/>
              <a:t>    private float y = </a:t>
            </a:r>
            <a:r>
              <a:rPr lang="en-US" sz="1400" dirty="0" err="1"/>
              <a:t>Float.NEGATIVE_INFINITY</a:t>
            </a:r>
            <a:r>
              <a:rPr lang="en-US" sz="1400" dirty="0"/>
              <a:t>;</a:t>
            </a:r>
          </a:p>
          <a:p>
            <a:endParaRPr lang="en-US" sz="1400" dirty="0"/>
          </a:p>
          <a:p>
            <a:r>
              <a:rPr lang="en-US" sz="1400" dirty="0"/>
              <a:t>    public float </a:t>
            </a:r>
            <a:r>
              <a:rPr lang="en-US" sz="1400" dirty="0" err="1"/>
              <a:t>getX</a:t>
            </a:r>
            <a:r>
              <a:rPr lang="en-US" sz="1400" dirty="0"/>
              <a:t>() {</a:t>
            </a:r>
          </a:p>
          <a:p>
            <a:r>
              <a:rPr lang="en-US" sz="1400" dirty="0">
                <a:highlight>
                  <a:srgbClr val="FFFF00"/>
                </a:highlight>
              </a:rPr>
              <a:t>        if (x == </a:t>
            </a:r>
            <a:r>
              <a:rPr lang="en-US" sz="1400" dirty="0" err="1">
                <a:highlight>
                  <a:srgbClr val="FFFF00"/>
                </a:highlight>
              </a:rPr>
              <a:t>Float.NEGATIVE_INFINITY</a:t>
            </a:r>
            <a:r>
              <a:rPr lang="en-US" sz="1400" dirty="0">
                <a:highlight>
                  <a:srgbClr val="FFFF00"/>
                </a:highlight>
              </a:rPr>
              <a:t>) {</a:t>
            </a:r>
          </a:p>
          <a:p>
            <a:r>
              <a:rPr lang="en-US" sz="1400" dirty="0"/>
              <a:t>            x = </a:t>
            </a:r>
            <a:r>
              <a:rPr lang="en-US" sz="1400" dirty="0" err="1"/>
              <a:t>getXRot</a:t>
            </a:r>
            <a:r>
              <a:rPr lang="en-US" sz="1400" dirty="0"/>
              <a:t>(rot);</a:t>
            </a:r>
          </a:p>
          <a:p>
            <a:r>
              <a:rPr lang="en-US" sz="1400" dirty="0"/>
              <a:t>        }</a:t>
            </a:r>
          </a:p>
          <a:p>
            <a:r>
              <a:rPr lang="en-US" sz="1400" dirty="0"/>
              <a:t>        return x;</a:t>
            </a:r>
          </a:p>
          <a:p>
            <a:r>
              <a:rPr lang="en-US" sz="1400" dirty="0"/>
              <a:t>    }</a:t>
            </a:r>
          </a:p>
          <a:p>
            <a:endParaRPr lang="en-US" sz="1400" dirty="0"/>
          </a:p>
          <a:p>
            <a:r>
              <a:rPr lang="en-US" sz="1400" dirty="0"/>
              <a:t>    public float </a:t>
            </a:r>
            <a:r>
              <a:rPr lang="en-US" sz="1400" dirty="0" err="1"/>
              <a:t>getY</a:t>
            </a:r>
            <a:r>
              <a:rPr lang="en-US" sz="1400" dirty="0"/>
              <a:t>() {</a:t>
            </a:r>
          </a:p>
          <a:p>
            <a:r>
              <a:rPr lang="en-US" sz="1400" dirty="0">
                <a:highlight>
                  <a:srgbClr val="FFFF00"/>
                </a:highlight>
              </a:rPr>
              <a:t>        if (y == </a:t>
            </a:r>
            <a:r>
              <a:rPr lang="en-US" sz="1400" dirty="0" err="1">
                <a:highlight>
                  <a:srgbClr val="FFFF00"/>
                </a:highlight>
              </a:rPr>
              <a:t>Float.NEGATIVE_INFINITY</a:t>
            </a:r>
            <a:r>
              <a:rPr lang="en-US" sz="1400" dirty="0">
                <a:highlight>
                  <a:srgbClr val="FFFF00"/>
                </a:highlight>
              </a:rPr>
              <a:t>) {</a:t>
            </a:r>
          </a:p>
          <a:p>
            <a:r>
              <a:rPr lang="en-US" sz="1400" dirty="0"/>
              <a:t>            if ((rot == 0) || (rot == 180)) {</a:t>
            </a:r>
          </a:p>
          <a:p>
            <a:r>
              <a:rPr lang="en-US" sz="1400" dirty="0"/>
              <a:t>                y = </a:t>
            </a:r>
            <a:r>
              <a:rPr lang="en-US" sz="1400" dirty="0" err="1"/>
              <a:t>pageHeight</a:t>
            </a:r>
            <a:r>
              <a:rPr lang="en-US" sz="1400" dirty="0"/>
              <a:t> - </a:t>
            </a:r>
            <a:r>
              <a:rPr lang="en-US" sz="1400" dirty="0" err="1"/>
              <a:t>getYLowerLeftRot</a:t>
            </a:r>
            <a:r>
              <a:rPr lang="en-US" sz="1400" dirty="0"/>
              <a:t>(rot);</a:t>
            </a:r>
          </a:p>
          <a:p>
            <a:r>
              <a:rPr lang="en-US" sz="1400" dirty="0"/>
              <a:t>            } else {</a:t>
            </a:r>
          </a:p>
          <a:p>
            <a:r>
              <a:rPr lang="en-US" sz="1400" dirty="0"/>
              <a:t>                y = </a:t>
            </a:r>
            <a:r>
              <a:rPr lang="en-US" sz="1400" dirty="0" err="1"/>
              <a:t>pageWidth</a:t>
            </a:r>
            <a:r>
              <a:rPr lang="en-US" sz="1400" dirty="0"/>
              <a:t> - </a:t>
            </a:r>
            <a:r>
              <a:rPr lang="en-US" sz="1400" dirty="0" err="1"/>
              <a:t>getYLowerLeftRot</a:t>
            </a:r>
            <a:r>
              <a:rPr lang="en-US" sz="1400" dirty="0"/>
              <a:t>(rot);</a:t>
            </a:r>
          </a:p>
          <a:p>
            <a:r>
              <a:rPr lang="en-US" sz="1400" dirty="0"/>
              <a:t>            }</a:t>
            </a:r>
          </a:p>
          <a:p>
            <a:r>
              <a:rPr lang="en-US" sz="1400" dirty="0"/>
              <a:t>        }</a:t>
            </a:r>
          </a:p>
          <a:p>
            <a:r>
              <a:rPr lang="en-US" sz="1400" dirty="0"/>
              <a:t>        return y;</a:t>
            </a:r>
          </a:p>
          <a:p>
            <a:r>
              <a:rPr lang="en-US" sz="1400" dirty="0"/>
              <a:t>    }</a:t>
            </a:r>
          </a:p>
          <a:p>
            <a:endParaRPr lang="en-US" sz="1400" dirty="0"/>
          </a:p>
          <a:p>
            <a:r>
              <a:rPr lang="en-US" sz="1400" dirty="0"/>
              <a:t>    // Other methods and fields...</a:t>
            </a:r>
          </a:p>
          <a:p>
            <a:r>
              <a:rPr lang="en-US" sz="1400" dirty="0"/>
              <a:t>}</a:t>
            </a:r>
          </a:p>
        </p:txBody>
      </p:sp>
    </p:spTree>
    <p:extLst>
      <p:ext uri="{BB962C8B-B14F-4D97-AF65-F5344CB8AC3E}">
        <p14:creationId xmlns:p14="http://schemas.microsoft.com/office/powerpoint/2010/main" val="44902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Inefficient Iteration</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14</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2447276011"/>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10528" y="1082945"/>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 are your desk and you have a stack of papers that need to be sorted and filed. However, you encounter a problem where you keep picking up the same paper over and over again, even though you've already sorted it into the correct folder.</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7" name="Picture 6">
            <a:extLst>
              <a:ext uri="{FF2B5EF4-FFF2-40B4-BE49-F238E27FC236}">
                <a16:creationId xmlns:a16="http://schemas.microsoft.com/office/drawing/2014/main" id="{C6F38176-3923-5B6D-79E1-97B8248AA168}"/>
              </a:ext>
            </a:extLst>
          </p:cNvPr>
          <p:cNvPicPr>
            <a:picLocks noChangeAspect="1"/>
          </p:cNvPicPr>
          <p:nvPr/>
        </p:nvPicPr>
        <p:blipFill>
          <a:blip r:embed="rId9"/>
          <a:stretch>
            <a:fillRect/>
          </a:stretch>
        </p:blipFill>
        <p:spPr>
          <a:xfrm>
            <a:off x="8059270" y="4169042"/>
            <a:ext cx="2447925" cy="1714500"/>
          </a:xfrm>
          <a:prstGeom prst="rect">
            <a:avLst/>
          </a:prstGeom>
        </p:spPr>
      </p:pic>
    </p:spTree>
    <p:extLst>
      <p:ext uri="{BB962C8B-B14F-4D97-AF65-F5344CB8AC3E}">
        <p14:creationId xmlns:p14="http://schemas.microsoft.com/office/powerpoint/2010/main" val="251091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E0BC5-B0D8-B916-B106-52E6F6A6D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70106-F982-33D0-F972-3994DD2435DB}"/>
              </a:ext>
            </a:extLst>
          </p:cNvPr>
          <p:cNvSpPr>
            <a:spLocks noGrp="1"/>
          </p:cNvSpPr>
          <p:nvPr>
            <p:ph type="title"/>
          </p:nvPr>
        </p:nvSpPr>
        <p:spPr>
          <a:xfrm>
            <a:off x="374007" y="348324"/>
            <a:ext cx="10709031" cy="734621"/>
          </a:xfrm>
        </p:spPr>
        <p:txBody>
          <a:bodyPr/>
          <a:lstStyle/>
          <a:p>
            <a:pPr algn="ctr"/>
            <a:r>
              <a:rPr lang="en-HK" dirty="0"/>
              <a:t>Inefficient Iteration</a:t>
            </a:r>
            <a:endParaRPr lang="en-US" dirty="0"/>
          </a:p>
        </p:txBody>
      </p:sp>
      <p:sp>
        <p:nvSpPr>
          <p:cNvPr id="5" name="Slide Number Placeholder 4">
            <a:extLst>
              <a:ext uri="{FF2B5EF4-FFF2-40B4-BE49-F238E27FC236}">
                <a16:creationId xmlns:a16="http://schemas.microsoft.com/office/drawing/2014/main" id="{7A43C5DE-6EE4-B8B6-9402-1E9AD6D8A0DA}"/>
              </a:ext>
            </a:extLst>
          </p:cNvPr>
          <p:cNvSpPr>
            <a:spLocks noGrp="1"/>
          </p:cNvSpPr>
          <p:nvPr>
            <p:ph type="sldNum" sz="quarter" idx="12"/>
          </p:nvPr>
        </p:nvSpPr>
        <p:spPr/>
        <p:txBody>
          <a:bodyPr/>
          <a:lstStyle/>
          <a:p>
            <a:fld id="{4267CD5E-26CF-4249-8540-BB1D07FD4227}" type="slidenum">
              <a:rPr lang="en-US" smtClean="0"/>
              <a:t>15</a:t>
            </a:fld>
            <a:endParaRPr lang="en-US"/>
          </a:p>
        </p:txBody>
      </p:sp>
      <p:sp>
        <p:nvSpPr>
          <p:cNvPr id="24" name="TextBox 23">
            <a:extLst>
              <a:ext uri="{FF2B5EF4-FFF2-40B4-BE49-F238E27FC236}">
                <a16:creationId xmlns:a16="http://schemas.microsoft.com/office/drawing/2014/main" id="{651D63DE-746B-733A-24A6-85183FBFBFD0}"/>
              </a:ext>
            </a:extLst>
          </p:cNvPr>
          <p:cNvSpPr txBox="1"/>
          <p:nvPr/>
        </p:nvSpPr>
        <p:spPr>
          <a:xfrm>
            <a:off x="1079539" y="863718"/>
            <a:ext cx="10447698" cy="3970318"/>
          </a:xfrm>
          <a:prstGeom prst="rect">
            <a:avLst/>
          </a:prstGeom>
          <a:noFill/>
        </p:spPr>
        <p:txBody>
          <a:bodyPr wrap="square" rtlCol="0">
            <a:spAutoFit/>
          </a:bodyPr>
          <a:lstStyle/>
          <a:p>
            <a:pPr marL="171450" indent="-171450">
              <a:buFont typeface="Arial" panose="020B0604020202020204" pitchFamily="34" charset="0"/>
              <a:buChar char="•"/>
            </a:pPr>
            <a:r>
              <a:rPr lang="en-US" altLang="en-US" sz="2400" dirty="0"/>
              <a:t>Issue </a:t>
            </a:r>
            <a:r>
              <a:rPr lang="en-US" altLang="en-US" sz="2400" dirty="0">
                <a:hlinkClick r:id="rId2">
                  <a:extLst>
                    <a:ext uri="{A12FA001-AC4F-418D-AE19-62706E023703}">
                      <ahyp:hlinkClr xmlns:ahyp="http://schemas.microsoft.com/office/drawing/2018/hyperlinkcolor" val="tx"/>
                    </a:ext>
                  </a:extLst>
                </a:hlinkClick>
              </a:rPr>
              <a:t>PDFBOX-1447</a:t>
            </a:r>
            <a:r>
              <a:rPr lang="en-US" altLang="en-US" sz="2400" dirty="0"/>
              <a:t> addresses a performance inefficiency in the </a:t>
            </a:r>
            <a:r>
              <a:rPr lang="en-US" altLang="en-US" sz="2400" dirty="0" err="1"/>
              <a:t>PDFMarkedContentExtractor</a:t>
            </a:r>
            <a:r>
              <a:rPr lang="en-US" altLang="en-US" sz="2400" dirty="0"/>
              <a:t> class, where the original implementation contained a loop that continued iterating even after a condition was met, leading to unnecessary computations. </a:t>
            </a:r>
          </a:p>
          <a:p>
            <a:pPr marL="171450" indent="-171450">
              <a:buFont typeface="Arial" panose="020B0604020202020204" pitchFamily="34" charset="0"/>
              <a:buChar char="•"/>
            </a:pPr>
            <a:endParaRPr lang="en-US" altLang="en-US" sz="2400" dirty="0"/>
          </a:p>
          <a:p>
            <a:pPr marL="171450" indent="-171450">
              <a:buFont typeface="Arial" panose="020B0604020202020204" pitchFamily="34" charset="0"/>
              <a:buChar char="•"/>
            </a:pPr>
            <a:endParaRPr lang="en-US" altLang="en-US" sz="2400" dirty="0"/>
          </a:p>
          <a:p>
            <a:pPr marL="171450" indent="-171450">
              <a:buFont typeface="Arial" panose="020B0604020202020204" pitchFamily="34" charset="0"/>
              <a:buChar char="•"/>
            </a:pPr>
            <a:endParaRPr lang="en-US" altLang="en-US" sz="2400" dirty="0"/>
          </a:p>
          <a:p>
            <a:pPr marL="171450" indent="-171450">
              <a:buFont typeface="Arial" panose="020B0604020202020204" pitchFamily="34" charset="0"/>
              <a:buChar char="•"/>
            </a:pPr>
            <a:endParaRPr lang="en-US" altLang="en-US" sz="24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t>To enhance performance, the loop was modified to exit immediately after setting </a:t>
            </a:r>
            <a:r>
              <a:rPr lang="en-US" altLang="en-US" sz="2400" dirty="0" err="1"/>
              <a:t>suppressCharacter</a:t>
            </a:r>
            <a:r>
              <a:rPr lang="en-US" altLang="en-US" sz="2400" dirty="0"/>
              <a:t> to true, eliminating redundant iterations:</a:t>
            </a:r>
          </a:p>
          <a:p>
            <a:pPr marL="171450" indent="-171450">
              <a:buFont typeface="Arial" panose="020B0604020202020204" pitchFamily="34" charset="0"/>
              <a:buChar char="•"/>
            </a:pPr>
            <a:endParaRPr lang="en-US" sz="1200" dirty="0"/>
          </a:p>
        </p:txBody>
      </p:sp>
      <p:sp>
        <p:nvSpPr>
          <p:cNvPr id="26" name="TextBox 25">
            <a:extLst>
              <a:ext uri="{FF2B5EF4-FFF2-40B4-BE49-F238E27FC236}">
                <a16:creationId xmlns:a16="http://schemas.microsoft.com/office/drawing/2014/main" id="{9D0FAC7A-8A2F-0C45-43A3-6CF5D6DB99D1}"/>
              </a:ext>
            </a:extLst>
          </p:cNvPr>
          <p:cNvSpPr txBox="1"/>
          <p:nvPr/>
        </p:nvSpPr>
        <p:spPr>
          <a:xfrm>
            <a:off x="3166450" y="2357621"/>
            <a:ext cx="6097508" cy="1477328"/>
          </a:xfrm>
          <a:prstGeom prst="rect">
            <a:avLst/>
          </a:prstGeom>
          <a:noFill/>
        </p:spPr>
        <p:txBody>
          <a:bodyPr wrap="square">
            <a:spAutoFit/>
          </a:bodyPr>
          <a:lstStyle/>
          <a:p>
            <a:r>
              <a:rPr lang="en-US" i="1" dirty="0"/>
              <a:t>for (</a:t>
            </a:r>
            <a:r>
              <a:rPr lang="en-US" i="1" dirty="0" err="1"/>
              <a:t>TextPosition</a:t>
            </a:r>
            <a:r>
              <a:rPr lang="en-US" i="1" dirty="0"/>
              <a:t> character : </a:t>
            </a:r>
            <a:r>
              <a:rPr lang="en-US" i="1" dirty="0" err="1"/>
              <a:t>sameTextCharacters</a:t>
            </a:r>
            <a:r>
              <a:rPr lang="en-US" i="1" dirty="0"/>
              <a:t>) {</a:t>
            </a:r>
          </a:p>
          <a:p>
            <a:r>
              <a:rPr lang="en-US" i="1" dirty="0"/>
              <a:t>    if (</a:t>
            </a:r>
            <a:r>
              <a:rPr lang="en-US" i="1" dirty="0" err="1"/>
              <a:t>textPosition.equals</a:t>
            </a:r>
            <a:r>
              <a:rPr lang="en-US" i="1" dirty="0"/>
              <a:t>(character)) {</a:t>
            </a:r>
          </a:p>
          <a:p>
            <a:r>
              <a:rPr lang="en-US" i="1" dirty="0"/>
              <a:t>        </a:t>
            </a:r>
            <a:r>
              <a:rPr lang="en-US" i="1" dirty="0" err="1"/>
              <a:t>suppressCharacter</a:t>
            </a:r>
            <a:r>
              <a:rPr lang="en-US" i="1" dirty="0"/>
              <a:t> = true;</a:t>
            </a:r>
          </a:p>
          <a:p>
            <a:r>
              <a:rPr lang="en-US" i="1" dirty="0"/>
              <a:t>    }</a:t>
            </a:r>
          </a:p>
          <a:p>
            <a:r>
              <a:rPr lang="en-US" i="1" dirty="0"/>
              <a:t>}</a:t>
            </a:r>
          </a:p>
        </p:txBody>
      </p:sp>
      <p:sp>
        <p:nvSpPr>
          <p:cNvPr id="29" name="TextBox 28">
            <a:extLst>
              <a:ext uri="{FF2B5EF4-FFF2-40B4-BE49-F238E27FC236}">
                <a16:creationId xmlns:a16="http://schemas.microsoft.com/office/drawing/2014/main" id="{A7418992-0437-A761-A5AA-6AF76E414425}"/>
              </a:ext>
            </a:extLst>
          </p:cNvPr>
          <p:cNvSpPr txBox="1"/>
          <p:nvPr/>
        </p:nvSpPr>
        <p:spPr>
          <a:xfrm>
            <a:off x="3474268" y="4533180"/>
            <a:ext cx="6097508" cy="1754326"/>
          </a:xfrm>
          <a:prstGeom prst="rect">
            <a:avLst/>
          </a:prstGeom>
          <a:noFill/>
        </p:spPr>
        <p:txBody>
          <a:bodyPr wrap="square">
            <a:spAutoFit/>
          </a:bodyPr>
          <a:lstStyle/>
          <a:p>
            <a:r>
              <a:rPr lang="en-US" dirty="0"/>
              <a:t>for (</a:t>
            </a:r>
            <a:r>
              <a:rPr lang="en-US" dirty="0" err="1"/>
              <a:t>TextPosition</a:t>
            </a:r>
            <a:r>
              <a:rPr lang="en-US" dirty="0"/>
              <a:t> character : </a:t>
            </a:r>
            <a:r>
              <a:rPr lang="en-US" dirty="0" err="1"/>
              <a:t>sameTextCharacters</a:t>
            </a:r>
            <a:r>
              <a:rPr lang="en-US" dirty="0"/>
              <a:t>) {</a:t>
            </a:r>
          </a:p>
          <a:p>
            <a:r>
              <a:rPr lang="en-US" dirty="0"/>
              <a:t>    if (</a:t>
            </a:r>
            <a:r>
              <a:rPr lang="en-US" dirty="0" err="1"/>
              <a:t>textPosition.equals</a:t>
            </a:r>
            <a:r>
              <a:rPr lang="en-US" dirty="0"/>
              <a:t>(character)) {</a:t>
            </a:r>
          </a:p>
          <a:p>
            <a:r>
              <a:rPr lang="en-US" dirty="0"/>
              <a:t>        </a:t>
            </a:r>
            <a:r>
              <a:rPr lang="en-US" dirty="0" err="1"/>
              <a:t>suppressCharacter</a:t>
            </a:r>
            <a:r>
              <a:rPr lang="en-US" dirty="0"/>
              <a:t> = true;</a:t>
            </a:r>
          </a:p>
          <a:p>
            <a:r>
              <a:rPr lang="en-US" dirty="0">
                <a:highlight>
                  <a:srgbClr val="FFFF00"/>
                </a:highlight>
              </a:rPr>
              <a:t>        break; // Exit loop after condition is met</a:t>
            </a:r>
          </a:p>
          <a:p>
            <a:r>
              <a:rPr lang="en-US" dirty="0"/>
              <a:t>    }</a:t>
            </a:r>
          </a:p>
          <a:p>
            <a:r>
              <a:rPr lang="en-US" dirty="0"/>
              <a:t>}</a:t>
            </a:r>
          </a:p>
        </p:txBody>
      </p:sp>
    </p:spTree>
    <p:extLst>
      <p:ext uri="{BB962C8B-B14F-4D97-AF65-F5344CB8AC3E}">
        <p14:creationId xmlns:p14="http://schemas.microsoft.com/office/powerpoint/2010/main" val="4060403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Inefficient API Usage</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16</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1462437783"/>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10528" y="1082945"/>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you're a photographer capturing a beautiful sunset scene. You have two cameras to choose from: a high-end DSLR camera and a basic smartphone camera.</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4" name="Picture 3">
            <a:extLst>
              <a:ext uri="{FF2B5EF4-FFF2-40B4-BE49-F238E27FC236}">
                <a16:creationId xmlns:a16="http://schemas.microsoft.com/office/drawing/2014/main" id="{5BA17557-AFD0-4F0D-3F95-46A9F2D940DF}"/>
              </a:ext>
            </a:extLst>
          </p:cNvPr>
          <p:cNvPicPr>
            <a:picLocks noChangeAspect="1"/>
          </p:cNvPicPr>
          <p:nvPr/>
        </p:nvPicPr>
        <p:blipFill>
          <a:blip r:embed="rId9"/>
          <a:stretch>
            <a:fillRect/>
          </a:stretch>
        </p:blipFill>
        <p:spPr>
          <a:xfrm>
            <a:off x="7763435" y="3429000"/>
            <a:ext cx="1824037" cy="1029237"/>
          </a:xfrm>
          <a:prstGeom prst="rect">
            <a:avLst/>
          </a:prstGeom>
        </p:spPr>
      </p:pic>
      <p:pic>
        <p:nvPicPr>
          <p:cNvPr id="9" name="Picture 8">
            <a:extLst>
              <a:ext uri="{FF2B5EF4-FFF2-40B4-BE49-F238E27FC236}">
                <a16:creationId xmlns:a16="http://schemas.microsoft.com/office/drawing/2014/main" id="{55995034-D4FD-F5B9-D5F3-6476F6E5EE00}"/>
              </a:ext>
            </a:extLst>
          </p:cNvPr>
          <p:cNvPicPr>
            <a:picLocks noChangeAspect="1"/>
          </p:cNvPicPr>
          <p:nvPr/>
        </p:nvPicPr>
        <p:blipFill>
          <a:blip r:embed="rId10"/>
          <a:stretch>
            <a:fillRect/>
          </a:stretch>
        </p:blipFill>
        <p:spPr>
          <a:xfrm>
            <a:off x="7763435" y="4677574"/>
            <a:ext cx="1824037" cy="1216024"/>
          </a:xfrm>
          <a:prstGeom prst="rect">
            <a:avLst/>
          </a:prstGeom>
        </p:spPr>
      </p:pic>
    </p:spTree>
    <p:extLst>
      <p:ext uri="{BB962C8B-B14F-4D97-AF65-F5344CB8AC3E}">
        <p14:creationId xmlns:p14="http://schemas.microsoft.com/office/powerpoint/2010/main" val="126446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AE98E-9359-5282-352C-0F31AA8A4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0C6A2-0BF5-F9B8-A69F-2266F48B6CED}"/>
              </a:ext>
            </a:extLst>
          </p:cNvPr>
          <p:cNvSpPr>
            <a:spLocks noGrp="1"/>
          </p:cNvSpPr>
          <p:nvPr>
            <p:ph type="title"/>
          </p:nvPr>
        </p:nvSpPr>
        <p:spPr>
          <a:xfrm>
            <a:off x="374007" y="348324"/>
            <a:ext cx="10709031" cy="734621"/>
          </a:xfrm>
        </p:spPr>
        <p:txBody>
          <a:bodyPr/>
          <a:lstStyle/>
          <a:p>
            <a:pPr algn="ctr"/>
            <a:r>
              <a:rPr lang="en-HK" dirty="0"/>
              <a:t>Inefficient API Usage</a:t>
            </a:r>
            <a:endParaRPr lang="en-US" dirty="0"/>
          </a:p>
        </p:txBody>
      </p:sp>
      <p:sp>
        <p:nvSpPr>
          <p:cNvPr id="5" name="Slide Number Placeholder 4">
            <a:extLst>
              <a:ext uri="{FF2B5EF4-FFF2-40B4-BE49-F238E27FC236}">
                <a16:creationId xmlns:a16="http://schemas.microsoft.com/office/drawing/2014/main" id="{57721BF2-E373-40F9-BDBF-3CC061AEE416}"/>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10" name="TextBox 9">
            <a:extLst>
              <a:ext uri="{FF2B5EF4-FFF2-40B4-BE49-F238E27FC236}">
                <a16:creationId xmlns:a16="http://schemas.microsoft.com/office/drawing/2014/main" id="{2CC7068B-F0CD-8625-34B4-FE5DF4E74C85}"/>
              </a:ext>
            </a:extLst>
          </p:cNvPr>
          <p:cNvSpPr txBox="1"/>
          <p:nvPr/>
        </p:nvSpPr>
        <p:spPr>
          <a:xfrm>
            <a:off x="842745" y="1417735"/>
            <a:ext cx="10240293" cy="4524315"/>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Before Optimization: Using new Long(): In the initial implementation, creating a Long object with new Long() results in the instantiation of a new object each time, even for frequently used values.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lang="en-US" altLang="en-US" i="1" dirty="0">
                <a:latin typeface="Arial" panose="020B0604020202020204" pitchFamily="34" charset="0"/>
              </a:rPr>
              <a:t>// Before optimization</a:t>
            </a:r>
          </a:p>
          <a:p>
            <a:pPr marR="0" lvl="0" algn="l" defTabSz="914400" rtl="0" eaLnBrk="0" fontAlgn="base" latinLnBrk="0" hangingPunct="0">
              <a:lnSpc>
                <a:spcPct val="100000"/>
              </a:lnSpc>
              <a:spcBef>
                <a:spcPct val="0"/>
              </a:spcBef>
              <a:spcAft>
                <a:spcPct val="0"/>
              </a:spcAft>
              <a:buClrTx/>
              <a:buSzTx/>
              <a:tabLst/>
            </a:pPr>
            <a:r>
              <a:rPr lang="en-US" altLang="en-US" i="1" dirty="0">
                <a:latin typeface="Arial" panose="020B0604020202020204" pitchFamily="34" charset="0"/>
              </a:rPr>
              <a:t>	Long result = new Long(100L)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After Optimization: Using </a:t>
            </a:r>
            <a:r>
              <a:rPr lang="en-US" altLang="en-US" dirty="0" err="1">
                <a:latin typeface="Arial" panose="020B0604020202020204" pitchFamily="34" charset="0"/>
              </a:rPr>
              <a:t>Long.valueOf</a:t>
            </a:r>
            <a:r>
              <a:rPr lang="en-US" altLang="en-US" dirty="0">
                <a:latin typeface="Arial" panose="020B0604020202020204" pitchFamily="34" charset="0"/>
              </a:rPr>
              <a:t>(). The optimized approach replaces new Long() with </a:t>
            </a:r>
            <a:r>
              <a:rPr lang="en-US" altLang="en-US" dirty="0" err="1">
                <a:latin typeface="Arial" panose="020B0604020202020204" pitchFamily="34" charset="0"/>
              </a:rPr>
              <a:t>Long.valueOf</a:t>
            </a:r>
            <a:r>
              <a:rPr lang="en-US" altLang="en-US" dirty="0">
                <a:latin typeface="Arial" panose="020B0604020202020204" pitchFamily="34" charset="0"/>
              </a:rPr>
              <a:t>(), which leverages Java's caching for Long values between -128 and 127. For values within this range, </a:t>
            </a:r>
            <a:r>
              <a:rPr lang="en-US" altLang="en-US" dirty="0" err="1">
                <a:latin typeface="Arial" panose="020B0604020202020204" pitchFamily="34" charset="0"/>
              </a:rPr>
              <a:t>Long.valueOf</a:t>
            </a:r>
            <a:r>
              <a:rPr lang="en-US" altLang="en-US" dirty="0">
                <a:latin typeface="Arial" panose="020B0604020202020204" pitchFamily="34" charset="0"/>
              </a:rPr>
              <a:t>() returns a cached instance, reducing memory usage and improving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lvl="2" defTabSz="914400" eaLnBrk="0" fontAlgn="base" hangingPunct="0">
              <a:spcBef>
                <a:spcPct val="0"/>
              </a:spcBef>
              <a:spcAft>
                <a:spcPct val="0"/>
              </a:spcAft>
            </a:pPr>
            <a:r>
              <a:rPr lang="en-US" altLang="en-US" i="1" dirty="0">
                <a:latin typeface="Arial" panose="020B0604020202020204" pitchFamily="34" charset="0"/>
              </a:rPr>
              <a:t>// After optimization</a:t>
            </a:r>
          </a:p>
          <a:p>
            <a:pPr lvl="2" defTabSz="914400" eaLnBrk="0" fontAlgn="base" hangingPunct="0">
              <a:spcBef>
                <a:spcPct val="0"/>
              </a:spcBef>
              <a:spcAft>
                <a:spcPct val="0"/>
              </a:spcAft>
            </a:pPr>
            <a:r>
              <a:rPr lang="en-US" altLang="en-US" i="1" dirty="0">
                <a:highlight>
                  <a:srgbClr val="FFFF00"/>
                </a:highlight>
                <a:latin typeface="Arial" panose="020B0604020202020204" pitchFamily="34" charset="0"/>
              </a:rPr>
              <a:t>Long result = </a:t>
            </a:r>
            <a:r>
              <a:rPr lang="en-US" altLang="en-US" i="1" dirty="0" err="1">
                <a:highlight>
                  <a:srgbClr val="FFFF00"/>
                </a:highlight>
                <a:latin typeface="Arial" panose="020B0604020202020204" pitchFamily="34" charset="0"/>
              </a:rPr>
              <a:t>Long.valueOf</a:t>
            </a:r>
            <a:r>
              <a:rPr lang="en-US" altLang="en-US" i="1" dirty="0">
                <a:highlight>
                  <a:srgbClr val="FFFF00"/>
                </a:highlight>
                <a:latin typeface="Arial" panose="020B0604020202020204" pitchFamily="34" charset="0"/>
              </a:rPr>
              <a:t>(100L)</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https://issues.apache</a:t>
            </a:r>
            <a:r>
              <a:rPr lang="en-US" dirty="0"/>
              <a:t>.org/jira/browse/GROOVY-5164</a:t>
            </a:r>
          </a:p>
        </p:txBody>
      </p:sp>
    </p:spTree>
    <p:extLst>
      <p:ext uri="{BB962C8B-B14F-4D97-AF65-F5344CB8AC3E}">
        <p14:creationId xmlns:p14="http://schemas.microsoft.com/office/powerpoint/2010/main" val="401796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Inefficient Synchronization</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18</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3915105217"/>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10528" y="1082945"/>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a busy intersection where multiple roads converge. Each road represents a different thread of traffic trying to navigate through the intersection. Efficient synchronization at the intersection ensures smooth traffic flow, minimal delays, and safe passage for all vehicles.</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7" name="Picture 6">
            <a:extLst>
              <a:ext uri="{FF2B5EF4-FFF2-40B4-BE49-F238E27FC236}">
                <a16:creationId xmlns:a16="http://schemas.microsoft.com/office/drawing/2014/main" id="{15AC5895-A9AD-9A11-B5EF-DC5CB4F5EFD0}"/>
              </a:ext>
            </a:extLst>
          </p:cNvPr>
          <p:cNvPicPr>
            <a:picLocks noChangeAspect="1"/>
          </p:cNvPicPr>
          <p:nvPr/>
        </p:nvPicPr>
        <p:blipFill>
          <a:blip r:embed="rId9"/>
          <a:stretch>
            <a:fillRect/>
          </a:stretch>
        </p:blipFill>
        <p:spPr>
          <a:xfrm>
            <a:off x="7713590" y="4243166"/>
            <a:ext cx="3048000" cy="1714500"/>
          </a:xfrm>
          <a:prstGeom prst="rect">
            <a:avLst/>
          </a:prstGeom>
        </p:spPr>
      </p:pic>
    </p:spTree>
    <p:extLst>
      <p:ext uri="{BB962C8B-B14F-4D97-AF65-F5344CB8AC3E}">
        <p14:creationId xmlns:p14="http://schemas.microsoft.com/office/powerpoint/2010/main" val="236225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9272B-FD35-0C69-C804-A2118587A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DA51C-D1DD-7497-30C2-DFC42AE1E2F2}"/>
              </a:ext>
            </a:extLst>
          </p:cNvPr>
          <p:cNvSpPr>
            <a:spLocks noGrp="1"/>
          </p:cNvSpPr>
          <p:nvPr>
            <p:ph type="title"/>
          </p:nvPr>
        </p:nvSpPr>
        <p:spPr>
          <a:xfrm>
            <a:off x="374007" y="348324"/>
            <a:ext cx="10709031" cy="734621"/>
          </a:xfrm>
        </p:spPr>
        <p:txBody>
          <a:bodyPr/>
          <a:lstStyle/>
          <a:p>
            <a:pPr algn="ctr"/>
            <a:r>
              <a:rPr lang="en-HK" dirty="0"/>
              <a:t>Inefficient Synchronization</a:t>
            </a:r>
            <a:endParaRPr lang="en-US" dirty="0"/>
          </a:p>
        </p:txBody>
      </p:sp>
      <p:sp>
        <p:nvSpPr>
          <p:cNvPr id="5" name="Slide Number Placeholder 4">
            <a:extLst>
              <a:ext uri="{FF2B5EF4-FFF2-40B4-BE49-F238E27FC236}">
                <a16:creationId xmlns:a16="http://schemas.microsoft.com/office/drawing/2014/main" id="{FB9ABA45-DC62-1E98-764B-CBA5F688CE8A}"/>
              </a:ext>
            </a:extLst>
          </p:cNvPr>
          <p:cNvSpPr>
            <a:spLocks noGrp="1"/>
          </p:cNvSpPr>
          <p:nvPr>
            <p:ph type="sldNum" sz="quarter" idx="12"/>
          </p:nvPr>
        </p:nvSpPr>
        <p:spPr/>
        <p:txBody>
          <a:bodyPr/>
          <a:lstStyle/>
          <a:p>
            <a:fld id="{4267CD5E-26CF-4249-8540-BB1D07FD4227}" type="slidenum">
              <a:rPr lang="en-US" smtClean="0"/>
              <a:t>19</a:t>
            </a:fld>
            <a:endParaRPr lang="en-US"/>
          </a:p>
        </p:txBody>
      </p:sp>
      <p:sp>
        <p:nvSpPr>
          <p:cNvPr id="4" name="TextBox 3">
            <a:extLst>
              <a:ext uri="{FF2B5EF4-FFF2-40B4-BE49-F238E27FC236}">
                <a16:creationId xmlns:a16="http://schemas.microsoft.com/office/drawing/2014/main" id="{FE7E770F-73C9-2F2D-F3F6-02D40970DB62}"/>
              </a:ext>
            </a:extLst>
          </p:cNvPr>
          <p:cNvSpPr txBox="1"/>
          <p:nvPr/>
        </p:nvSpPr>
        <p:spPr>
          <a:xfrm>
            <a:off x="752210" y="1082945"/>
            <a:ext cx="10240293" cy="4770537"/>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Before Optimization: Contention Due to Static </a:t>
            </a:r>
            <a:r>
              <a:rPr lang="en-US" altLang="en-US" b="1" i="1" dirty="0" err="1">
                <a:latin typeface="Arial" panose="020B0604020202020204" pitchFamily="34" charset="0"/>
              </a:rPr>
              <a:t>AtomicInteger</a:t>
            </a:r>
            <a:r>
              <a:rPr lang="en-US" altLang="en-US" dirty="0">
                <a:latin typeface="Arial" panose="020B0604020202020204" pitchFamily="34" charset="0"/>
              </a:rPr>
              <a:t>. The </a:t>
            </a:r>
            <a:r>
              <a:rPr lang="en-US" altLang="en-US" b="1" i="1" dirty="0" err="1">
                <a:latin typeface="Arial" panose="020B0604020202020204" pitchFamily="34" charset="0"/>
              </a:rPr>
              <a:t>categoriesInUse</a:t>
            </a:r>
            <a:r>
              <a:rPr lang="en-US" altLang="en-US" b="1" i="1" dirty="0">
                <a:latin typeface="Arial" panose="020B0604020202020204" pitchFamily="34" charset="0"/>
              </a:rPr>
              <a:t> </a:t>
            </a:r>
            <a:r>
              <a:rPr lang="en-US" altLang="en-US" b="1" i="1" dirty="0" err="1">
                <a:latin typeface="Arial" panose="020B0604020202020204" pitchFamily="34" charset="0"/>
              </a:rPr>
              <a:t>AtomicInteger</a:t>
            </a:r>
            <a:r>
              <a:rPr lang="en-US" altLang="en-US" b="1" i="1" dirty="0">
                <a:latin typeface="Arial" panose="020B0604020202020204" pitchFamily="34" charset="0"/>
              </a:rPr>
              <a:t> </a:t>
            </a:r>
            <a:r>
              <a:rPr lang="en-US" altLang="en-US" dirty="0">
                <a:latin typeface="Arial" panose="020B0604020202020204" pitchFamily="34" charset="0"/>
              </a:rPr>
              <a:t>is shared across all threads, causing contention when multiple threads access the </a:t>
            </a:r>
            <a:r>
              <a:rPr lang="en-US" altLang="en-US" b="1" i="1" dirty="0" err="1">
                <a:latin typeface="Arial" panose="020B0604020202020204" pitchFamily="34" charset="0"/>
              </a:rPr>
              <a:t>hasCategoryInCurrentThread</a:t>
            </a:r>
            <a:r>
              <a:rPr lang="en-US" altLang="en-US" dirty="0">
                <a:latin typeface="Arial" panose="020B0604020202020204" pitchFamily="34" charset="0"/>
              </a:rPr>
              <a:t>() method concurrently.</a:t>
            </a:r>
          </a:p>
          <a:p>
            <a:pPr lvl="2" defTabSz="914400" eaLnBrk="0" fontAlgn="base" hangingPunct="0">
              <a:spcBef>
                <a:spcPct val="0"/>
              </a:spcBef>
              <a:spcAft>
                <a:spcPct val="0"/>
              </a:spcAft>
            </a:pPr>
            <a:r>
              <a:rPr lang="en-US" altLang="en-US" sz="1400" i="1" dirty="0">
                <a:latin typeface="Arial" panose="020B0604020202020204" pitchFamily="34" charset="0"/>
              </a:rPr>
              <a:t>public class </a:t>
            </a:r>
            <a:r>
              <a:rPr lang="en-US" altLang="en-US" sz="1400" i="1" dirty="0" err="1">
                <a:latin typeface="Arial" panose="020B0604020202020204" pitchFamily="34" charset="0"/>
              </a:rPr>
              <a:t>GroovyCategorySupport</a:t>
            </a: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    private static final </a:t>
            </a:r>
            <a:r>
              <a:rPr lang="en-US" altLang="en-US" sz="1400" i="1" dirty="0" err="1">
                <a:latin typeface="Arial" panose="020B0604020202020204" pitchFamily="34" charset="0"/>
              </a:rPr>
              <a:t>AtomicInteger</a:t>
            </a:r>
            <a:r>
              <a:rPr lang="en-US" altLang="en-US" sz="1400" i="1" dirty="0">
                <a:latin typeface="Arial" panose="020B0604020202020204" pitchFamily="34" charset="0"/>
              </a:rPr>
              <a:t> </a:t>
            </a:r>
            <a:r>
              <a:rPr lang="en-US" altLang="en-US" sz="1400" i="1" dirty="0" err="1">
                <a:latin typeface="Arial" panose="020B0604020202020204" pitchFamily="34" charset="0"/>
              </a:rPr>
              <a:t>categoriesInUse</a:t>
            </a:r>
            <a:r>
              <a:rPr lang="en-US" altLang="en-US" sz="1400" i="1" dirty="0">
                <a:latin typeface="Arial" panose="020B0604020202020204" pitchFamily="34" charset="0"/>
              </a:rPr>
              <a:t> = new </a:t>
            </a:r>
            <a:r>
              <a:rPr lang="en-US" altLang="en-US" sz="1400" i="1" dirty="0" err="1">
                <a:latin typeface="Arial" panose="020B0604020202020204" pitchFamily="34" charset="0"/>
              </a:rPr>
              <a:t>AtomicInteger</a:t>
            </a:r>
            <a:r>
              <a:rPr lang="en-US" altLang="en-US" sz="1400" i="1" dirty="0">
                <a:latin typeface="Arial" panose="020B0604020202020204" pitchFamily="34" charset="0"/>
              </a:rPr>
              <a:t>(0);</a:t>
            </a:r>
          </a:p>
          <a:p>
            <a:pPr lvl="2" defTabSz="914400" eaLnBrk="0" fontAlgn="base" hangingPunct="0">
              <a:spcBef>
                <a:spcPct val="0"/>
              </a:spcBef>
              <a:spcAft>
                <a:spcPct val="0"/>
              </a:spcAft>
            </a:pPr>
            <a:endParaRPr lang="en-US" altLang="en-US" sz="1400" i="1" dirty="0">
              <a:latin typeface="Arial" panose="020B0604020202020204" pitchFamily="34" charset="0"/>
            </a:endParaRPr>
          </a:p>
          <a:p>
            <a:pPr lvl="2" defTabSz="914400" eaLnBrk="0" fontAlgn="base" hangingPunct="0">
              <a:spcBef>
                <a:spcPct val="0"/>
              </a:spcBef>
              <a:spcAft>
                <a:spcPct val="0"/>
              </a:spcAft>
            </a:pPr>
            <a:r>
              <a:rPr lang="en-US" altLang="en-US" sz="1400" i="1" dirty="0">
                <a:latin typeface="Arial" panose="020B0604020202020204" pitchFamily="34" charset="0"/>
              </a:rPr>
              <a:t>    public static </a:t>
            </a:r>
            <a:r>
              <a:rPr lang="en-US" altLang="en-US" sz="1400" i="1" dirty="0" err="1">
                <a:latin typeface="Arial" panose="020B0604020202020204" pitchFamily="34" charset="0"/>
              </a:rPr>
              <a:t>boolean</a:t>
            </a:r>
            <a:r>
              <a:rPr lang="en-US" altLang="en-US" sz="1400" i="1" dirty="0">
                <a:latin typeface="Arial" panose="020B0604020202020204" pitchFamily="34" charset="0"/>
              </a:rPr>
              <a:t> </a:t>
            </a:r>
            <a:r>
              <a:rPr lang="en-US" altLang="en-US" sz="1400" i="1" dirty="0" err="1">
                <a:latin typeface="Arial" panose="020B0604020202020204" pitchFamily="34" charset="0"/>
              </a:rPr>
              <a:t>hasCategoryInCurrentThread</a:t>
            </a: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        return </a:t>
            </a:r>
            <a:r>
              <a:rPr lang="en-US" altLang="en-US" sz="1400" i="1" dirty="0" err="1">
                <a:latin typeface="Arial" panose="020B0604020202020204" pitchFamily="34" charset="0"/>
              </a:rPr>
              <a:t>categoriesInUse.get</a:t>
            </a:r>
            <a:r>
              <a:rPr lang="en-US" altLang="en-US" sz="1400" i="1" dirty="0">
                <a:latin typeface="Arial" panose="020B0604020202020204" pitchFamily="34" charset="0"/>
              </a:rPr>
              <a:t>() != 0 &amp;&amp; </a:t>
            </a:r>
            <a:r>
              <a:rPr lang="en-US" altLang="en-US" sz="1400" i="1" dirty="0" err="1">
                <a:latin typeface="Arial" panose="020B0604020202020204" pitchFamily="34" charset="0"/>
              </a:rPr>
              <a:t>threadInfo.getInfo</a:t>
            </a:r>
            <a:r>
              <a:rPr lang="en-US" altLang="en-US" sz="1400" i="1" dirty="0">
                <a:latin typeface="Arial" panose="020B0604020202020204" pitchFamily="34" charset="0"/>
              </a:rPr>
              <a:t>().level != 0;</a:t>
            </a:r>
          </a:p>
          <a:p>
            <a:pPr lvl="2" defTabSz="914400" eaLnBrk="0" fontAlgn="base" hangingPunct="0">
              <a:spcBef>
                <a:spcPct val="0"/>
              </a:spcBef>
              <a:spcAft>
                <a:spcPct val="0"/>
              </a:spcAft>
            </a:pP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The optimization involves replacing the static </a:t>
            </a:r>
            <a:r>
              <a:rPr lang="en-US" altLang="en-US" b="1" i="1" dirty="0" err="1">
                <a:latin typeface="Arial" panose="020B0604020202020204" pitchFamily="34" charset="0"/>
              </a:rPr>
              <a:t>AtomicInteger</a:t>
            </a:r>
            <a:r>
              <a:rPr lang="en-US" altLang="en-US" dirty="0">
                <a:latin typeface="Arial" panose="020B0604020202020204" pitchFamily="34" charset="0"/>
              </a:rPr>
              <a:t> with a thread-local variable, ensuring that each thread maintains its own instance, thereby eliminating contention.</a:t>
            </a:r>
          </a:p>
          <a:p>
            <a:pPr lvl="2" defTabSz="914400" eaLnBrk="0" fontAlgn="base" hangingPunct="0">
              <a:spcBef>
                <a:spcPct val="0"/>
              </a:spcBef>
              <a:spcAft>
                <a:spcPct val="0"/>
              </a:spcAft>
            </a:pPr>
            <a:r>
              <a:rPr lang="en-US" altLang="en-US" sz="1400" i="1" dirty="0">
                <a:latin typeface="Arial" panose="020B0604020202020204" pitchFamily="34" charset="0"/>
              </a:rPr>
              <a:t>public class </a:t>
            </a:r>
            <a:r>
              <a:rPr lang="en-US" altLang="en-US" sz="1400" i="1" dirty="0" err="1">
                <a:latin typeface="Arial" panose="020B0604020202020204" pitchFamily="34" charset="0"/>
              </a:rPr>
              <a:t>GroovyCategorySupport</a:t>
            </a: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    private static final </a:t>
            </a:r>
            <a:r>
              <a:rPr lang="en-US" altLang="en-US" sz="1400" i="1" dirty="0" err="1">
                <a:highlight>
                  <a:srgbClr val="FFFF00"/>
                </a:highlight>
                <a:latin typeface="Arial" panose="020B0604020202020204" pitchFamily="34" charset="0"/>
              </a:rPr>
              <a:t>ThreadLocal</a:t>
            </a:r>
            <a:r>
              <a:rPr lang="en-US" altLang="en-US" sz="1400" i="1" dirty="0">
                <a:highlight>
                  <a:srgbClr val="FFFF00"/>
                </a:highlight>
                <a:latin typeface="Arial" panose="020B0604020202020204" pitchFamily="34" charset="0"/>
              </a:rPr>
              <a:t>&lt;</a:t>
            </a:r>
            <a:r>
              <a:rPr lang="en-US" altLang="en-US" sz="1400" i="1" dirty="0" err="1">
                <a:highlight>
                  <a:srgbClr val="FFFF00"/>
                </a:highlight>
                <a:latin typeface="Arial" panose="020B0604020202020204" pitchFamily="34" charset="0"/>
              </a:rPr>
              <a:t>AtomicInteger</a:t>
            </a:r>
            <a:r>
              <a:rPr lang="en-US" altLang="en-US" sz="1400" i="1" dirty="0">
                <a:highlight>
                  <a:srgbClr val="FFFF00"/>
                </a:highlight>
                <a:latin typeface="Arial" panose="020B0604020202020204" pitchFamily="34" charset="0"/>
              </a:rPr>
              <a:t>&gt; </a:t>
            </a:r>
            <a:r>
              <a:rPr lang="en-US" altLang="en-US" sz="1400" i="1" dirty="0" err="1">
                <a:highlight>
                  <a:srgbClr val="FFFF00"/>
                </a:highlight>
                <a:latin typeface="Arial" panose="020B0604020202020204" pitchFamily="34" charset="0"/>
              </a:rPr>
              <a:t>categoriesInUse</a:t>
            </a:r>
            <a:r>
              <a:rPr lang="en-US" altLang="en-US" sz="1400" i="1" dirty="0">
                <a:highlight>
                  <a:srgbClr val="FFFF00"/>
                </a:highlight>
                <a:latin typeface="Arial" panose="020B0604020202020204" pitchFamily="34" charset="0"/>
              </a:rPr>
              <a:t> = </a:t>
            </a:r>
            <a:r>
              <a:rPr lang="en-US" altLang="en-US" sz="1400" i="1" dirty="0" err="1">
                <a:highlight>
                  <a:srgbClr val="FFFF00"/>
                </a:highlight>
                <a:latin typeface="Arial" panose="020B0604020202020204" pitchFamily="34" charset="0"/>
              </a:rPr>
              <a:t>ThreadLocal.withInitial</a:t>
            </a:r>
            <a:r>
              <a:rPr lang="en-US" altLang="en-US" sz="1400" i="1" dirty="0">
                <a:highlight>
                  <a:srgbClr val="FFFF00"/>
                </a:highlight>
                <a:latin typeface="Arial" panose="020B0604020202020204" pitchFamily="34" charset="0"/>
              </a:rPr>
              <a:t>(</a:t>
            </a:r>
            <a:r>
              <a:rPr lang="en-US" altLang="en-US" sz="1400" i="1" dirty="0" err="1">
                <a:highlight>
                  <a:srgbClr val="FFFF00"/>
                </a:highlight>
                <a:latin typeface="Arial" panose="020B0604020202020204" pitchFamily="34" charset="0"/>
              </a:rPr>
              <a:t>AtomicInteger</a:t>
            </a:r>
            <a:r>
              <a:rPr lang="en-US" altLang="en-US" sz="1400" i="1" dirty="0">
                <a:highlight>
                  <a:srgbClr val="FFFF00"/>
                </a:highlight>
                <a:latin typeface="Arial" panose="020B0604020202020204" pitchFamily="34" charset="0"/>
              </a:rPr>
              <a:t>::new);</a:t>
            </a:r>
          </a:p>
          <a:p>
            <a:pPr lvl="2" defTabSz="914400" eaLnBrk="0" fontAlgn="base" hangingPunct="0">
              <a:spcBef>
                <a:spcPct val="0"/>
              </a:spcBef>
              <a:spcAft>
                <a:spcPct val="0"/>
              </a:spcAft>
            </a:pPr>
            <a:endParaRPr lang="en-US" altLang="en-US" sz="1400" i="1" dirty="0">
              <a:latin typeface="Arial" panose="020B0604020202020204" pitchFamily="34" charset="0"/>
            </a:endParaRPr>
          </a:p>
          <a:p>
            <a:pPr lvl="2" defTabSz="914400" eaLnBrk="0" fontAlgn="base" hangingPunct="0">
              <a:spcBef>
                <a:spcPct val="0"/>
              </a:spcBef>
              <a:spcAft>
                <a:spcPct val="0"/>
              </a:spcAft>
            </a:pPr>
            <a:r>
              <a:rPr lang="en-US" altLang="en-US" sz="1400" i="1" dirty="0">
                <a:latin typeface="Arial" panose="020B0604020202020204" pitchFamily="34" charset="0"/>
              </a:rPr>
              <a:t>    public static </a:t>
            </a:r>
            <a:r>
              <a:rPr lang="en-US" altLang="en-US" sz="1400" i="1" dirty="0" err="1">
                <a:latin typeface="Arial" panose="020B0604020202020204" pitchFamily="34" charset="0"/>
              </a:rPr>
              <a:t>boolean</a:t>
            </a:r>
            <a:r>
              <a:rPr lang="en-US" altLang="en-US" sz="1400" i="1" dirty="0">
                <a:latin typeface="Arial" panose="020B0604020202020204" pitchFamily="34" charset="0"/>
              </a:rPr>
              <a:t> </a:t>
            </a:r>
            <a:r>
              <a:rPr lang="en-US" altLang="en-US" sz="1400" i="1" dirty="0" err="1">
                <a:latin typeface="Arial" panose="020B0604020202020204" pitchFamily="34" charset="0"/>
              </a:rPr>
              <a:t>hasCategoryInCurrentThread</a:t>
            </a: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        return </a:t>
            </a:r>
            <a:r>
              <a:rPr lang="en-US" altLang="en-US" sz="1400" i="1" dirty="0" err="1">
                <a:latin typeface="Arial" panose="020B0604020202020204" pitchFamily="34" charset="0"/>
              </a:rPr>
              <a:t>categoriesInUse.get</a:t>
            </a:r>
            <a:r>
              <a:rPr lang="en-US" altLang="en-US" sz="1400" i="1" dirty="0">
                <a:latin typeface="Arial" panose="020B0604020202020204" pitchFamily="34" charset="0"/>
              </a:rPr>
              <a:t>().get() != 0 &amp;&amp; </a:t>
            </a:r>
            <a:r>
              <a:rPr lang="en-US" altLang="en-US" sz="1400" i="1" dirty="0" err="1">
                <a:latin typeface="Arial" panose="020B0604020202020204" pitchFamily="34" charset="0"/>
              </a:rPr>
              <a:t>threadInfo.getInfo</a:t>
            </a:r>
            <a:r>
              <a:rPr lang="en-US" altLang="en-US" sz="1400" i="1" dirty="0">
                <a:latin typeface="Arial" panose="020B0604020202020204" pitchFamily="34" charset="0"/>
              </a:rPr>
              <a:t>().level != 0;</a:t>
            </a:r>
          </a:p>
          <a:p>
            <a:pPr lvl="2" defTabSz="914400" eaLnBrk="0" fontAlgn="base" hangingPunct="0">
              <a:spcBef>
                <a:spcPct val="0"/>
              </a:spcBef>
              <a:spcAft>
                <a:spcPct val="0"/>
              </a:spcAft>
            </a:pPr>
            <a:r>
              <a:rPr lang="en-US" altLang="en-US" sz="1400" i="1" dirty="0">
                <a:latin typeface="Arial" panose="020B0604020202020204" pitchFamily="34" charset="0"/>
              </a:rPr>
              <a:t>    }</a:t>
            </a:r>
          </a:p>
          <a:p>
            <a:pPr lvl="2" defTabSz="914400" eaLnBrk="0" fontAlgn="base" hangingPunct="0">
              <a:spcBef>
                <a:spcPct val="0"/>
              </a:spcBef>
              <a:spcAft>
                <a:spcPct val="0"/>
              </a:spcAft>
            </a:pPr>
            <a:r>
              <a:rPr lang="en-US" altLang="en-US" sz="1400" i="1" dirty="0">
                <a:latin typeface="Arial" panose="020B0604020202020204" pitchFamily="34" charset="0"/>
              </a:rPr>
              <a:t>}</a:t>
            </a:r>
          </a:p>
          <a:p>
            <a:pPr marL="285750" indent="-285750">
              <a:buFont typeface="Arial" panose="020B0604020202020204" pitchFamily="34" charset="0"/>
              <a:buChar char="•"/>
            </a:pPr>
            <a:r>
              <a:rPr lang="en-US" dirty="0">
                <a:latin typeface="Arial" panose="020B0604020202020204" pitchFamily="34" charset="0"/>
              </a:rPr>
              <a:t>https://issues.apache</a:t>
            </a:r>
            <a:r>
              <a:rPr lang="en-US" dirty="0"/>
              <a:t>.org/jira/browse/GROOVY-4182</a:t>
            </a:r>
          </a:p>
        </p:txBody>
      </p:sp>
    </p:spTree>
    <p:extLst>
      <p:ext uri="{BB962C8B-B14F-4D97-AF65-F5344CB8AC3E}">
        <p14:creationId xmlns:p14="http://schemas.microsoft.com/office/powerpoint/2010/main" val="60743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A55A7-FE4D-400B-5F9C-E7B547DC5A52}"/>
            </a:ext>
          </a:extLst>
        </p:cNvPr>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FE832258-D41B-C795-7D3B-D6CC738B06AE}"/>
              </a:ext>
            </a:extLst>
          </p:cNvPr>
          <p:cNvSpPr txBox="1">
            <a:spLocks/>
          </p:cNvSpPr>
          <p:nvPr/>
        </p:nvSpPr>
        <p:spPr>
          <a:xfrm>
            <a:off x="8681567" y="961648"/>
            <a:ext cx="3862888" cy="4063455"/>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defTabSz="914377">
              <a:buFont typeface="Wingdings" pitchFamily="2" charset="2"/>
              <a:buNone/>
            </a:pPr>
            <a:r>
              <a:rPr lang="en-HK" b="1" dirty="0">
                <a:solidFill>
                  <a:srgbClr val="000000"/>
                </a:solidFill>
                <a:latin typeface="Times New Roman" panose="02020603050405020304" pitchFamily="18" charset="0"/>
              </a:rPr>
              <a:t>Yu Tao</a:t>
            </a:r>
          </a:p>
          <a:p>
            <a:pPr marL="0" indent="0">
              <a:buFont typeface="Wingdings" pitchFamily="2" charset="2"/>
              <a:buNone/>
            </a:pPr>
            <a:r>
              <a:rPr lang="en-HK" sz="1200" dirty="0">
                <a:solidFill>
                  <a:srgbClr val="999999"/>
                </a:solidFill>
                <a:latin typeface="Times New Roman" panose="02020603050405020304" pitchFamily="18" charset="0"/>
                <a:hlinkClick r:id="rId2"/>
              </a:rPr>
              <a:t>abondi@stevens.edu</a:t>
            </a:r>
            <a:endParaRPr lang="en-HK" sz="1200" dirty="0">
              <a:solidFill>
                <a:srgbClr val="999999"/>
              </a:solidFill>
              <a:latin typeface="Times New Roman" panose="02020603050405020304" pitchFamily="18" charset="0"/>
            </a:endParaRPr>
          </a:p>
          <a:p>
            <a:pPr marL="0" indent="0">
              <a:buFont typeface="Wingdings" pitchFamily="2" charset="2"/>
              <a:buNone/>
            </a:pPr>
            <a:r>
              <a:rPr lang="en-HK" sz="1200" dirty="0">
                <a:solidFill>
                  <a:srgbClr val="999999"/>
                </a:solidFill>
                <a:latin typeface="Times New Roman" panose="02020603050405020304" pitchFamily="18" charset="0"/>
              </a:rPr>
              <a:t>Associate Professor</a:t>
            </a:r>
          </a:p>
          <a:p>
            <a:pPr marL="0" indent="0">
              <a:buFont typeface="Wingdings" pitchFamily="2" charset="2"/>
              <a:buNone/>
            </a:pPr>
            <a:r>
              <a:rPr lang="en-HK" sz="1200" dirty="0">
                <a:solidFill>
                  <a:srgbClr val="999999"/>
                </a:solidFill>
                <a:latin typeface="Times New Roman" panose="02020603050405020304" pitchFamily="18" charset="0"/>
              </a:rPr>
              <a:t>School of Humanities, Arts and Social Sciences</a:t>
            </a:r>
          </a:p>
          <a:p>
            <a:pPr marL="0" indent="0">
              <a:buFont typeface="Wingdings" pitchFamily="2" charset="2"/>
              <a:buNone/>
            </a:pPr>
            <a:r>
              <a:rPr lang="en-HK" sz="1200" dirty="0">
                <a:solidFill>
                  <a:srgbClr val="999999"/>
                </a:solidFill>
                <a:latin typeface="Times New Roman" panose="02020603050405020304" pitchFamily="18" charset="0"/>
              </a:rPr>
              <a:t>Stevens Institute of Technology</a:t>
            </a:r>
          </a:p>
          <a:p>
            <a:pPr marL="0" indent="0">
              <a:buFont typeface="Wingdings" pitchFamily="2" charset="2"/>
              <a:buNone/>
            </a:pPr>
            <a:endParaRPr lang="en-HK" sz="1200" dirty="0">
              <a:solidFill>
                <a:srgbClr val="999999"/>
              </a:solidFill>
              <a:latin typeface="Times New Roman" panose="02020603050405020304" pitchFamily="18" charset="0"/>
            </a:endParaRPr>
          </a:p>
          <a:p>
            <a:pPr marL="0" indent="0">
              <a:buFont typeface="Wingdings" pitchFamily="2" charset="2"/>
              <a:buNone/>
            </a:pPr>
            <a:endParaRPr lang="en-US" sz="1200" dirty="0">
              <a:solidFill>
                <a:srgbClr val="999999"/>
              </a:solidFill>
              <a:latin typeface="Times New Roman" panose="02020603050405020304" pitchFamily="18" charset="0"/>
            </a:endParaRPr>
          </a:p>
        </p:txBody>
      </p:sp>
      <p:sp>
        <p:nvSpPr>
          <p:cNvPr id="12" name="Content Placeholder 1">
            <a:extLst>
              <a:ext uri="{FF2B5EF4-FFF2-40B4-BE49-F238E27FC236}">
                <a16:creationId xmlns:a16="http://schemas.microsoft.com/office/drawing/2014/main" id="{3CB22EE1-824A-169D-A9A6-1A863C0630E5}"/>
              </a:ext>
            </a:extLst>
          </p:cNvPr>
          <p:cNvSpPr txBox="1">
            <a:spLocks/>
          </p:cNvSpPr>
          <p:nvPr/>
        </p:nvSpPr>
        <p:spPr>
          <a:xfrm>
            <a:off x="6059641" y="961650"/>
            <a:ext cx="3862888" cy="4063455"/>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defTabSz="914377">
              <a:buFont typeface="Wingdings" pitchFamily="2" charset="2"/>
              <a:buNone/>
            </a:pPr>
            <a:r>
              <a:rPr lang="en-HK" b="1" dirty="0">
                <a:solidFill>
                  <a:srgbClr val="000000"/>
                </a:solidFill>
                <a:latin typeface="Times New Roman" panose="02020603050405020304" pitchFamily="18" charset="0"/>
              </a:rPr>
              <a:t>Andre Bondi</a:t>
            </a:r>
          </a:p>
          <a:p>
            <a:pPr marL="0" indent="0">
              <a:buFont typeface="Wingdings" pitchFamily="2" charset="2"/>
              <a:buNone/>
            </a:pPr>
            <a:r>
              <a:rPr lang="en-HK" sz="1200" dirty="0">
                <a:solidFill>
                  <a:srgbClr val="999999"/>
                </a:solidFill>
                <a:latin typeface="Times New Roman" panose="02020603050405020304" pitchFamily="18" charset="0"/>
                <a:hlinkClick r:id="rId2"/>
              </a:rPr>
              <a:t>abondi@stevens.edu</a:t>
            </a:r>
            <a:endParaRPr lang="en-HK" sz="1200" dirty="0">
              <a:solidFill>
                <a:srgbClr val="999999"/>
              </a:solidFill>
              <a:latin typeface="Times New Roman" panose="02020603050405020304" pitchFamily="18" charset="0"/>
            </a:endParaRPr>
          </a:p>
          <a:p>
            <a:pPr marL="0" indent="0">
              <a:buFont typeface="Wingdings" pitchFamily="2" charset="2"/>
              <a:buNone/>
            </a:pPr>
            <a:r>
              <a:rPr lang="en-HK" sz="1200" dirty="0">
                <a:solidFill>
                  <a:srgbClr val="999999"/>
                </a:solidFill>
                <a:latin typeface="Times New Roman" panose="02020603050405020304" pitchFamily="18" charset="0"/>
              </a:rPr>
              <a:t>Senior Research Scientist</a:t>
            </a:r>
          </a:p>
          <a:p>
            <a:pPr marL="0" indent="0">
              <a:buFont typeface="Wingdings" pitchFamily="2" charset="2"/>
              <a:buNone/>
            </a:pPr>
            <a:r>
              <a:rPr lang="en-HK" sz="1200" dirty="0">
                <a:solidFill>
                  <a:srgbClr val="999999"/>
                </a:solidFill>
                <a:latin typeface="Times New Roman" panose="02020603050405020304" pitchFamily="18" charset="0"/>
              </a:rPr>
              <a:t>Department of Systems and Enterprises</a:t>
            </a:r>
          </a:p>
          <a:p>
            <a:pPr marL="0" indent="0">
              <a:buFont typeface="Wingdings" pitchFamily="2" charset="2"/>
              <a:buNone/>
            </a:pPr>
            <a:r>
              <a:rPr lang="en-HK" sz="1200" dirty="0">
                <a:solidFill>
                  <a:srgbClr val="999999"/>
                </a:solidFill>
                <a:latin typeface="Times New Roman" panose="02020603050405020304" pitchFamily="18" charset="0"/>
              </a:rPr>
              <a:t>Stevens Institute of Technology</a:t>
            </a:r>
          </a:p>
          <a:p>
            <a:pPr marL="0" indent="0">
              <a:buFont typeface="Wingdings" pitchFamily="2" charset="2"/>
              <a:buNone/>
            </a:pPr>
            <a:endParaRPr lang="en-HK" sz="1200" dirty="0">
              <a:solidFill>
                <a:srgbClr val="999999"/>
              </a:solidFill>
              <a:latin typeface="Times New Roman" panose="02020603050405020304" pitchFamily="18" charset="0"/>
            </a:endParaRPr>
          </a:p>
          <a:p>
            <a:pPr marL="0" indent="0">
              <a:buFont typeface="Wingdings" pitchFamily="2" charset="2"/>
              <a:buNone/>
            </a:pPr>
            <a:endParaRPr lang="en-US" sz="1200" dirty="0">
              <a:solidFill>
                <a:srgbClr val="999999"/>
              </a:solidFill>
              <a:latin typeface="Times New Roman" panose="02020603050405020304" pitchFamily="18" charset="0"/>
            </a:endParaRPr>
          </a:p>
        </p:txBody>
      </p:sp>
      <p:sp>
        <p:nvSpPr>
          <p:cNvPr id="6" name="Content Placeholder 1">
            <a:extLst>
              <a:ext uri="{FF2B5EF4-FFF2-40B4-BE49-F238E27FC236}">
                <a16:creationId xmlns:a16="http://schemas.microsoft.com/office/drawing/2014/main" id="{FA03F2A7-D58A-312F-9A41-93E2496E9951}"/>
              </a:ext>
            </a:extLst>
          </p:cNvPr>
          <p:cNvSpPr txBox="1">
            <a:spLocks/>
          </p:cNvSpPr>
          <p:nvPr/>
        </p:nvSpPr>
        <p:spPr>
          <a:xfrm>
            <a:off x="3165785" y="961649"/>
            <a:ext cx="3862888" cy="4063455"/>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a:buFont typeface="Wingdings" pitchFamily="2" charset="2"/>
              <a:buNone/>
            </a:pPr>
            <a:endParaRPr lang="en-HK" dirty="0"/>
          </a:p>
          <a:p>
            <a:pPr marL="0" indent="0" defTabSz="914377">
              <a:buFont typeface="Wingdings" pitchFamily="2" charset="2"/>
              <a:buNone/>
            </a:pPr>
            <a:r>
              <a:rPr lang="en-HK" b="1" dirty="0">
                <a:solidFill>
                  <a:srgbClr val="000000"/>
                </a:solidFill>
                <a:latin typeface="Times New Roman" panose="02020603050405020304" pitchFamily="18" charset="0"/>
              </a:rPr>
              <a:t>Eman Alomar</a:t>
            </a:r>
          </a:p>
          <a:p>
            <a:pPr marL="0" indent="0">
              <a:buFont typeface="Wingdings" pitchFamily="2" charset="2"/>
              <a:buNone/>
            </a:pPr>
            <a:r>
              <a:rPr lang="en-HK" sz="1200" dirty="0">
                <a:solidFill>
                  <a:srgbClr val="999999"/>
                </a:solidFill>
                <a:latin typeface="Times New Roman" panose="02020603050405020304" pitchFamily="18" charset="0"/>
                <a:hlinkClick r:id="rId3"/>
              </a:rPr>
              <a:t>ealomar@stevens.edu</a:t>
            </a:r>
            <a:endParaRPr lang="en-HK" sz="1200" dirty="0">
              <a:solidFill>
                <a:srgbClr val="999999"/>
              </a:solidFill>
              <a:latin typeface="Times New Roman" panose="02020603050405020304" pitchFamily="18" charset="0"/>
            </a:endParaRPr>
          </a:p>
          <a:p>
            <a:pPr marL="0" indent="0">
              <a:buFont typeface="Wingdings" pitchFamily="2" charset="2"/>
              <a:buNone/>
            </a:pPr>
            <a:r>
              <a:rPr lang="en-HK" sz="1200" dirty="0">
                <a:solidFill>
                  <a:srgbClr val="999999"/>
                </a:solidFill>
                <a:latin typeface="Times New Roman" panose="02020603050405020304" pitchFamily="18" charset="0"/>
              </a:rPr>
              <a:t>Assistant Professor</a:t>
            </a:r>
          </a:p>
          <a:p>
            <a:pPr marL="0" indent="0">
              <a:buFont typeface="Wingdings" pitchFamily="2" charset="2"/>
              <a:buNone/>
            </a:pPr>
            <a:r>
              <a:rPr lang="en-HK" sz="1200" dirty="0">
                <a:solidFill>
                  <a:srgbClr val="999999"/>
                </a:solidFill>
                <a:latin typeface="Times New Roman" panose="02020603050405020304" pitchFamily="18" charset="0"/>
              </a:rPr>
              <a:t>Department of Systems and Enterprises</a:t>
            </a:r>
          </a:p>
          <a:p>
            <a:pPr marL="0" indent="0">
              <a:buFont typeface="Wingdings" pitchFamily="2" charset="2"/>
              <a:buNone/>
            </a:pPr>
            <a:r>
              <a:rPr lang="en-HK" sz="1200" dirty="0">
                <a:solidFill>
                  <a:srgbClr val="999999"/>
                </a:solidFill>
                <a:latin typeface="Times New Roman" panose="02020603050405020304" pitchFamily="18" charset="0"/>
              </a:rPr>
              <a:t>Stevens Institute of Technology</a:t>
            </a:r>
          </a:p>
          <a:p>
            <a:pPr marL="0" indent="0">
              <a:buFont typeface="Wingdings" pitchFamily="2" charset="2"/>
              <a:buNone/>
            </a:pPr>
            <a:endParaRPr lang="en-US" sz="1200" dirty="0">
              <a:solidFill>
                <a:srgbClr val="999999"/>
              </a:solidFill>
              <a:latin typeface="Times New Roman" panose="02020603050405020304" pitchFamily="18" charset="0"/>
            </a:endParaRPr>
          </a:p>
        </p:txBody>
      </p:sp>
      <p:sp>
        <p:nvSpPr>
          <p:cNvPr id="4" name="Title 3">
            <a:extLst>
              <a:ext uri="{FF2B5EF4-FFF2-40B4-BE49-F238E27FC236}">
                <a16:creationId xmlns:a16="http://schemas.microsoft.com/office/drawing/2014/main" id="{7B4E67EC-5822-7CE3-7C6C-A17A18C81452}"/>
              </a:ext>
            </a:extLst>
          </p:cNvPr>
          <p:cNvSpPr>
            <a:spLocks noGrp="1"/>
          </p:cNvSpPr>
          <p:nvPr>
            <p:ph type="title"/>
          </p:nvPr>
        </p:nvSpPr>
        <p:spPr/>
        <p:txBody>
          <a:bodyPr/>
          <a:lstStyle/>
          <a:p>
            <a:pPr algn="ctr"/>
            <a:r>
              <a:rPr lang="en-HK" dirty="0"/>
              <a:t>Meet the Team</a:t>
            </a:r>
            <a:endParaRPr lang="en-US" dirty="0"/>
          </a:p>
        </p:txBody>
      </p:sp>
      <p:sp>
        <p:nvSpPr>
          <p:cNvPr id="2" name="Content Placeholder 1">
            <a:extLst>
              <a:ext uri="{FF2B5EF4-FFF2-40B4-BE49-F238E27FC236}">
                <a16:creationId xmlns:a16="http://schemas.microsoft.com/office/drawing/2014/main" id="{90228232-3A00-636A-9E38-8C40CE3C7172}"/>
              </a:ext>
            </a:extLst>
          </p:cNvPr>
          <p:cNvSpPr>
            <a:spLocks noGrp="1"/>
          </p:cNvSpPr>
          <p:nvPr>
            <p:ph idx="1"/>
          </p:nvPr>
        </p:nvSpPr>
        <p:spPr>
          <a:xfrm>
            <a:off x="596651" y="1000128"/>
            <a:ext cx="3862888" cy="4063455"/>
          </a:xfrm>
        </p:spPr>
        <p:txBody>
          <a:bodyPr>
            <a:normAutofit/>
          </a:bodyPr>
          <a:lstStyle/>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a:buNone/>
            </a:pPr>
            <a:endParaRPr lang="en-HK" dirty="0"/>
          </a:p>
          <a:p>
            <a:pPr marL="0" indent="0" defTabSz="914377">
              <a:buNone/>
            </a:pPr>
            <a:r>
              <a:rPr lang="en-HK" b="1" dirty="0">
                <a:solidFill>
                  <a:srgbClr val="000000"/>
                </a:solidFill>
                <a:latin typeface="Times New Roman" panose="02020603050405020304" pitchFamily="18" charset="0"/>
              </a:rPr>
              <a:t>Lu Xiao</a:t>
            </a:r>
          </a:p>
          <a:p>
            <a:pPr marL="0" indent="0">
              <a:buNone/>
            </a:pPr>
            <a:r>
              <a:rPr lang="en-HK" sz="1200" dirty="0">
                <a:solidFill>
                  <a:srgbClr val="999999"/>
                </a:solidFill>
                <a:latin typeface="Times New Roman" panose="02020603050405020304" pitchFamily="18" charset="0"/>
                <a:hlinkClick r:id="rId4"/>
              </a:rPr>
              <a:t>lxiao6@stevens.edu</a:t>
            </a:r>
            <a:endParaRPr lang="en-HK" sz="1200" dirty="0">
              <a:solidFill>
                <a:srgbClr val="999999"/>
              </a:solidFill>
              <a:latin typeface="Times New Roman" panose="02020603050405020304" pitchFamily="18" charset="0"/>
            </a:endParaRPr>
          </a:p>
          <a:p>
            <a:pPr marL="0" indent="0">
              <a:buNone/>
            </a:pPr>
            <a:r>
              <a:rPr lang="en-HK" sz="1200" dirty="0">
                <a:solidFill>
                  <a:srgbClr val="999999"/>
                </a:solidFill>
                <a:latin typeface="Times New Roman" panose="02020603050405020304" pitchFamily="18" charset="0"/>
              </a:rPr>
              <a:t>Associate Professor</a:t>
            </a:r>
          </a:p>
          <a:p>
            <a:pPr marL="0" indent="0">
              <a:buNone/>
            </a:pPr>
            <a:r>
              <a:rPr lang="en-HK" sz="1200" dirty="0">
                <a:solidFill>
                  <a:srgbClr val="999999"/>
                </a:solidFill>
                <a:latin typeface="Times New Roman" panose="02020603050405020304" pitchFamily="18" charset="0"/>
              </a:rPr>
              <a:t>Department of Systems and Enterprises</a:t>
            </a:r>
          </a:p>
          <a:p>
            <a:pPr marL="0" indent="0">
              <a:buNone/>
            </a:pPr>
            <a:r>
              <a:rPr lang="en-HK" sz="1200" dirty="0">
                <a:solidFill>
                  <a:srgbClr val="999999"/>
                </a:solidFill>
                <a:latin typeface="Times New Roman" panose="02020603050405020304" pitchFamily="18" charset="0"/>
              </a:rPr>
              <a:t>Stevens Institute of Technology</a:t>
            </a:r>
          </a:p>
          <a:p>
            <a:pPr marL="0" indent="0">
              <a:buNone/>
            </a:pPr>
            <a:endParaRPr lang="en-US" sz="1200" dirty="0">
              <a:solidFill>
                <a:srgbClr val="999999"/>
              </a:solidFill>
              <a:latin typeface="Times New Roman" panose="02020603050405020304" pitchFamily="18" charset="0"/>
            </a:endParaRPr>
          </a:p>
        </p:txBody>
      </p:sp>
      <p:sp>
        <p:nvSpPr>
          <p:cNvPr id="3" name="Slide Number Placeholder 2">
            <a:extLst>
              <a:ext uri="{FF2B5EF4-FFF2-40B4-BE49-F238E27FC236}">
                <a16:creationId xmlns:a16="http://schemas.microsoft.com/office/drawing/2014/main" id="{89C43A15-4636-77D0-564B-833216EE5E86}"/>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7" name="Picture 6" descr="A close-up of a person smiling&#10;&#10;Description automatically generated with medium confidence">
            <a:extLst>
              <a:ext uri="{FF2B5EF4-FFF2-40B4-BE49-F238E27FC236}">
                <a16:creationId xmlns:a16="http://schemas.microsoft.com/office/drawing/2014/main" id="{1E614111-05E9-93B6-6BC6-F832EC653098}"/>
              </a:ext>
            </a:extLst>
          </p:cNvPr>
          <p:cNvPicPr>
            <a:picLocks noChangeAspect="1"/>
          </p:cNvPicPr>
          <p:nvPr/>
        </p:nvPicPr>
        <p:blipFill>
          <a:blip r:embed="rId5"/>
          <a:stretch>
            <a:fillRect/>
          </a:stretch>
        </p:blipFill>
        <p:spPr>
          <a:xfrm>
            <a:off x="784713" y="1205780"/>
            <a:ext cx="1301093" cy="1812923"/>
          </a:xfrm>
          <a:prstGeom prst="rect">
            <a:avLst/>
          </a:prstGeom>
        </p:spPr>
      </p:pic>
      <p:sp>
        <p:nvSpPr>
          <p:cNvPr id="19" name="TextBox 18">
            <a:extLst>
              <a:ext uri="{FF2B5EF4-FFF2-40B4-BE49-F238E27FC236}">
                <a16:creationId xmlns:a16="http://schemas.microsoft.com/office/drawing/2014/main" id="{C00C86AF-5F47-576D-E9B4-72842E6A2491}"/>
              </a:ext>
            </a:extLst>
          </p:cNvPr>
          <p:cNvSpPr txBox="1"/>
          <p:nvPr/>
        </p:nvSpPr>
        <p:spPr>
          <a:xfrm>
            <a:off x="172183" y="5179104"/>
            <a:ext cx="10575330" cy="1015663"/>
          </a:xfrm>
          <a:prstGeom prst="rect">
            <a:avLst/>
          </a:prstGeom>
          <a:noFill/>
        </p:spPr>
        <p:txBody>
          <a:bodyPr wrap="square">
            <a:spAutoFit/>
          </a:bodyPr>
          <a:lstStyle/>
          <a:p>
            <a:pPr algn="ctr"/>
            <a:r>
              <a:rPr lang="en-US" sz="1200" b="1" i="1" dirty="0">
                <a:latin typeface="Times New Roman" panose="02020603050405020304" pitchFamily="18" charset="0"/>
              </a:rPr>
              <a:t>NSF CAREER: An AI Empowered Architecture-Centric Framework for Systematic Software-Performance Optimization</a:t>
            </a:r>
          </a:p>
          <a:p>
            <a:pPr algn="ctr"/>
            <a:r>
              <a:rPr lang="en-US" sz="1200" b="1" i="1" dirty="0">
                <a:latin typeface="Times New Roman" panose="02020603050405020304" pitchFamily="18" charset="0"/>
              </a:rPr>
              <a:t>NSF DUE: Cultivating Performance-Aware Software Engineers</a:t>
            </a:r>
          </a:p>
          <a:p>
            <a:pPr algn="ctr"/>
            <a:br>
              <a:rPr lang="en-US" sz="1200" dirty="0"/>
            </a:br>
            <a:endParaRPr lang="en-US" sz="1200" b="1" i="1" dirty="0">
              <a:latin typeface="Times New Roman" panose="02020603050405020304" pitchFamily="18" charset="0"/>
            </a:endParaRPr>
          </a:p>
          <a:p>
            <a:pPr algn="ctr"/>
            <a:endParaRPr lang="en-US" sz="1200" b="1" i="1" dirty="0">
              <a:latin typeface="Times New Roman" panose="02020603050405020304" pitchFamily="18" charset="0"/>
            </a:endParaRPr>
          </a:p>
        </p:txBody>
      </p:sp>
      <p:pic>
        <p:nvPicPr>
          <p:cNvPr id="20" name="Picture 19">
            <a:extLst>
              <a:ext uri="{FF2B5EF4-FFF2-40B4-BE49-F238E27FC236}">
                <a16:creationId xmlns:a16="http://schemas.microsoft.com/office/drawing/2014/main" id="{2976DF72-C1E1-E48E-C525-D5A29DE21D7D}"/>
              </a:ext>
            </a:extLst>
          </p:cNvPr>
          <p:cNvPicPr>
            <a:picLocks noChangeAspect="1"/>
          </p:cNvPicPr>
          <p:nvPr/>
        </p:nvPicPr>
        <p:blipFill>
          <a:blip r:embed="rId6"/>
          <a:stretch>
            <a:fillRect/>
          </a:stretch>
        </p:blipFill>
        <p:spPr>
          <a:xfrm>
            <a:off x="4923938" y="5563954"/>
            <a:ext cx="1385343" cy="752904"/>
          </a:xfrm>
          <a:prstGeom prst="rect">
            <a:avLst/>
          </a:prstGeom>
        </p:spPr>
      </p:pic>
      <p:pic>
        <p:nvPicPr>
          <p:cNvPr id="5" name="Picture 4">
            <a:extLst>
              <a:ext uri="{FF2B5EF4-FFF2-40B4-BE49-F238E27FC236}">
                <a16:creationId xmlns:a16="http://schemas.microsoft.com/office/drawing/2014/main" id="{3BD01ED4-E09D-4719-662C-733FBB0B2D95}"/>
              </a:ext>
            </a:extLst>
          </p:cNvPr>
          <p:cNvPicPr>
            <a:picLocks noChangeAspect="1"/>
          </p:cNvPicPr>
          <p:nvPr/>
        </p:nvPicPr>
        <p:blipFill>
          <a:blip r:embed="rId7"/>
          <a:stretch>
            <a:fillRect/>
          </a:stretch>
        </p:blipFill>
        <p:spPr>
          <a:xfrm>
            <a:off x="3124694" y="1326605"/>
            <a:ext cx="1714500" cy="1714500"/>
          </a:xfrm>
          <a:prstGeom prst="rect">
            <a:avLst/>
          </a:prstGeom>
        </p:spPr>
      </p:pic>
      <p:pic>
        <p:nvPicPr>
          <p:cNvPr id="10" name="Picture 9">
            <a:extLst>
              <a:ext uri="{FF2B5EF4-FFF2-40B4-BE49-F238E27FC236}">
                <a16:creationId xmlns:a16="http://schemas.microsoft.com/office/drawing/2014/main" id="{ECD33259-14A7-F006-0CEB-11F28520A459}"/>
              </a:ext>
            </a:extLst>
          </p:cNvPr>
          <p:cNvPicPr>
            <a:picLocks noChangeAspect="1"/>
          </p:cNvPicPr>
          <p:nvPr/>
        </p:nvPicPr>
        <p:blipFill>
          <a:blip r:embed="rId8"/>
          <a:stretch>
            <a:fillRect/>
          </a:stretch>
        </p:blipFill>
        <p:spPr>
          <a:xfrm>
            <a:off x="5933645" y="1326605"/>
            <a:ext cx="1714500" cy="1714500"/>
          </a:xfrm>
          <a:prstGeom prst="rect">
            <a:avLst/>
          </a:prstGeom>
        </p:spPr>
      </p:pic>
      <p:pic>
        <p:nvPicPr>
          <p:cNvPr id="2050" name="Picture 2">
            <a:extLst>
              <a:ext uri="{FF2B5EF4-FFF2-40B4-BE49-F238E27FC236}">
                <a16:creationId xmlns:a16="http://schemas.microsoft.com/office/drawing/2014/main" id="{48DDA3DB-9348-9A99-507A-34EFE8F676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425" y="1367165"/>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8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Redundant Data Processing</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20</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829578022"/>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10528" y="1082945"/>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03132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 are a chef preparing a meal in a restaurant kitchen. As part of your recipe, you need to chop a large quantity of vegetables. However, instead of chopping them all at once, you decide to chop each vegetable piece by piece.</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4" name="Picture 3">
            <a:extLst>
              <a:ext uri="{FF2B5EF4-FFF2-40B4-BE49-F238E27FC236}">
                <a16:creationId xmlns:a16="http://schemas.microsoft.com/office/drawing/2014/main" id="{4E59F4A1-DC79-1DC6-4324-1B3BEC5C9FFB}"/>
              </a:ext>
            </a:extLst>
          </p:cNvPr>
          <p:cNvPicPr>
            <a:picLocks noChangeAspect="1"/>
          </p:cNvPicPr>
          <p:nvPr/>
        </p:nvPicPr>
        <p:blipFill>
          <a:blip r:embed="rId9"/>
          <a:stretch>
            <a:fillRect/>
          </a:stretch>
        </p:blipFill>
        <p:spPr>
          <a:xfrm>
            <a:off x="7621355" y="4000465"/>
            <a:ext cx="3038475" cy="1714500"/>
          </a:xfrm>
          <a:prstGeom prst="rect">
            <a:avLst/>
          </a:prstGeom>
        </p:spPr>
      </p:pic>
    </p:spTree>
    <p:extLst>
      <p:ext uri="{BB962C8B-B14F-4D97-AF65-F5344CB8AC3E}">
        <p14:creationId xmlns:p14="http://schemas.microsoft.com/office/powerpoint/2010/main" val="28674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CDC9B-69E1-5DF0-A85A-4C98593DA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F7FB5-35BB-236B-CCBD-8CA8C7A95898}"/>
              </a:ext>
            </a:extLst>
          </p:cNvPr>
          <p:cNvSpPr>
            <a:spLocks noGrp="1"/>
          </p:cNvSpPr>
          <p:nvPr>
            <p:ph type="title"/>
          </p:nvPr>
        </p:nvSpPr>
        <p:spPr>
          <a:xfrm>
            <a:off x="374007" y="348324"/>
            <a:ext cx="10709031" cy="734621"/>
          </a:xfrm>
        </p:spPr>
        <p:txBody>
          <a:bodyPr/>
          <a:lstStyle/>
          <a:p>
            <a:pPr algn="ctr"/>
            <a:r>
              <a:rPr lang="en-HK" dirty="0"/>
              <a:t>Redundant Data Processing</a:t>
            </a:r>
            <a:endParaRPr lang="en-US" dirty="0"/>
          </a:p>
        </p:txBody>
      </p:sp>
      <p:sp>
        <p:nvSpPr>
          <p:cNvPr id="5" name="Slide Number Placeholder 4">
            <a:extLst>
              <a:ext uri="{FF2B5EF4-FFF2-40B4-BE49-F238E27FC236}">
                <a16:creationId xmlns:a16="http://schemas.microsoft.com/office/drawing/2014/main" id="{D252AEF2-A2EB-0A20-8BF6-89E17632FF3E}"/>
              </a:ext>
            </a:extLst>
          </p:cNvPr>
          <p:cNvSpPr>
            <a:spLocks noGrp="1"/>
          </p:cNvSpPr>
          <p:nvPr>
            <p:ph type="sldNum" sz="quarter" idx="12"/>
          </p:nvPr>
        </p:nvSpPr>
        <p:spPr/>
        <p:txBody>
          <a:bodyPr/>
          <a:lstStyle/>
          <a:p>
            <a:fld id="{4267CD5E-26CF-4249-8540-BB1D07FD4227}" type="slidenum">
              <a:rPr lang="en-US" smtClean="0"/>
              <a:t>21</a:t>
            </a:fld>
            <a:endParaRPr lang="en-US"/>
          </a:p>
        </p:txBody>
      </p:sp>
      <p:sp>
        <p:nvSpPr>
          <p:cNvPr id="9" name="TextBox 8">
            <a:extLst>
              <a:ext uri="{FF2B5EF4-FFF2-40B4-BE49-F238E27FC236}">
                <a16:creationId xmlns:a16="http://schemas.microsoft.com/office/drawing/2014/main" id="{C52F2AC5-33BE-9892-7E07-C604D96F4B8A}"/>
              </a:ext>
            </a:extLst>
          </p:cNvPr>
          <p:cNvSpPr txBox="1"/>
          <p:nvPr/>
        </p:nvSpPr>
        <p:spPr>
          <a:xfrm>
            <a:off x="794442" y="1014298"/>
            <a:ext cx="9798112"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Issue </a:t>
            </a:r>
            <a:r>
              <a:rPr lang="en-US" altLang="en-US" dirty="0">
                <a:latin typeface="Arial" panose="020B0604020202020204" pitchFamily="34" charset="0"/>
                <a:hlinkClick r:id="rId2">
                  <a:extLst>
                    <a:ext uri="{A12FA001-AC4F-418D-AE19-62706E023703}">
                      <ahyp:hlinkClr xmlns:ahyp="http://schemas.microsoft.com/office/drawing/2018/hyperlinkcolor" val="tx"/>
                    </a:ext>
                  </a:extLst>
                </a:hlinkClick>
              </a:rPr>
              <a:t>COLLECTIONS-409</a:t>
            </a:r>
            <a:r>
              <a:rPr lang="en-US" altLang="en-US" dirty="0">
                <a:latin typeface="Arial" panose="020B0604020202020204" pitchFamily="34" charset="0"/>
              </a:rPr>
              <a:t> addresses a performance problem in the </a:t>
            </a:r>
            <a:r>
              <a:rPr lang="en-US" altLang="en-US" b="1" i="1" dirty="0" err="1">
                <a:latin typeface="Arial" panose="020B0604020202020204" pitchFamily="34" charset="0"/>
              </a:rPr>
              <a:t>ListOrderedSet.addAll</a:t>
            </a:r>
            <a:r>
              <a:rPr lang="en-US" altLang="en-US" b="1" i="1" dirty="0">
                <a:latin typeface="Arial" panose="020B0604020202020204" pitchFamily="34" charset="0"/>
              </a:rPr>
              <a:t>() </a:t>
            </a:r>
            <a:r>
              <a:rPr lang="en-US" altLang="en-US" dirty="0">
                <a:latin typeface="Arial" panose="020B0604020202020204" pitchFamily="34" charset="0"/>
              </a:rPr>
              <a:t>method. The original implementation added each element individually at a specified index, leading to inefficient operations when inserting multiple elements.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enhance performance, the method was optimized to add all elements at once, reducing the need for repeated shifting of elements: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p:txBody>
      </p:sp>
      <p:sp>
        <p:nvSpPr>
          <p:cNvPr id="13" name="TextBox 12">
            <a:extLst>
              <a:ext uri="{FF2B5EF4-FFF2-40B4-BE49-F238E27FC236}">
                <a16:creationId xmlns:a16="http://schemas.microsoft.com/office/drawing/2014/main" id="{CF72355F-D03C-47BC-C3BF-595921B14766}"/>
              </a:ext>
            </a:extLst>
          </p:cNvPr>
          <p:cNvSpPr txBox="1"/>
          <p:nvPr/>
        </p:nvSpPr>
        <p:spPr>
          <a:xfrm>
            <a:off x="1090945" y="2985302"/>
            <a:ext cx="4230231" cy="2893100"/>
          </a:xfrm>
          <a:prstGeom prst="rect">
            <a:avLst/>
          </a:prstGeom>
          <a:noFill/>
        </p:spPr>
        <p:txBody>
          <a:bodyPr wrap="square">
            <a:spAutoFit/>
          </a:bodyPr>
          <a:lstStyle/>
          <a:p>
            <a:r>
              <a:rPr lang="en-US" sz="1600" i="1" dirty="0"/>
              <a:t>public </a:t>
            </a:r>
            <a:r>
              <a:rPr lang="en-US" sz="1600" i="1" dirty="0" err="1"/>
              <a:t>boolean</a:t>
            </a:r>
            <a:r>
              <a:rPr lang="en-US" sz="1600" i="1" dirty="0"/>
              <a:t> </a:t>
            </a:r>
            <a:r>
              <a:rPr lang="en-US" sz="1600" i="1" dirty="0" err="1"/>
              <a:t>addAll</a:t>
            </a:r>
            <a:r>
              <a:rPr lang="en-US" sz="1600" i="1" dirty="0"/>
              <a:t>(int index, Collection&lt;? extends E&gt; </a:t>
            </a:r>
            <a:r>
              <a:rPr lang="en-US" sz="1600" i="1" dirty="0" err="1"/>
              <a:t>coll</a:t>
            </a:r>
            <a:r>
              <a:rPr lang="en-US" sz="1600" i="1" dirty="0"/>
              <a:t>) {</a:t>
            </a:r>
          </a:p>
          <a:p>
            <a:r>
              <a:rPr lang="en-US" sz="1600" i="1" dirty="0"/>
              <a:t>    </a:t>
            </a:r>
            <a:r>
              <a:rPr lang="en-US" sz="1600" i="1" dirty="0" err="1"/>
              <a:t>boolean</a:t>
            </a:r>
            <a:r>
              <a:rPr lang="en-US" sz="1600" i="1" dirty="0"/>
              <a:t> modified = false;</a:t>
            </a:r>
          </a:p>
          <a:p>
            <a:r>
              <a:rPr lang="en-US" sz="1600" i="1" dirty="0"/>
              <a:t>    for (E </a:t>
            </a:r>
            <a:r>
              <a:rPr lang="en-US" sz="1600" i="1" dirty="0" err="1"/>
              <a:t>e</a:t>
            </a:r>
            <a:r>
              <a:rPr lang="en-US" sz="1600" i="1" dirty="0"/>
              <a:t> : </a:t>
            </a:r>
            <a:r>
              <a:rPr lang="en-US" sz="1600" i="1" dirty="0" err="1"/>
              <a:t>coll</a:t>
            </a:r>
            <a:r>
              <a:rPr lang="en-US" sz="1600" i="1" dirty="0"/>
              <a:t>) {</a:t>
            </a:r>
          </a:p>
          <a:p>
            <a:r>
              <a:rPr lang="en-US" sz="1600" i="1" dirty="0"/>
              <a:t>        if (</a:t>
            </a:r>
            <a:r>
              <a:rPr lang="en-US" sz="1600" i="1" dirty="0" err="1"/>
              <a:t>set.add</a:t>
            </a:r>
            <a:r>
              <a:rPr lang="en-US" sz="1600" i="1" dirty="0"/>
              <a:t>(e)) {</a:t>
            </a:r>
          </a:p>
          <a:p>
            <a:r>
              <a:rPr lang="en-US" sz="1600" i="1" dirty="0"/>
              <a:t>            </a:t>
            </a:r>
            <a:r>
              <a:rPr lang="en-US" sz="1600" i="1" dirty="0" err="1"/>
              <a:t>setOrder.add</a:t>
            </a:r>
            <a:r>
              <a:rPr lang="en-US" sz="1600" i="1" dirty="0"/>
              <a:t>(index++, e);</a:t>
            </a:r>
          </a:p>
          <a:p>
            <a:r>
              <a:rPr lang="en-US" sz="1600" i="1" dirty="0"/>
              <a:t>            modified = true;</a:t>
            </a:r>
          </a:p>
          <a:p>
            <a:r>
              <a:rPr lang="en-US" sz="1600" i="1" dirty="0"/>
              <a:t>        }</a:t>
            </a:r>
          </a:p>
          <a:p>
            <a:r>
              <a:rPr lang="en-US" sz="1600" i="1" dirty="0"/>
              <a:t>    }</a:t>
            </a:r>
          </a:p>
          <a:p>
            <a:r>
              <a:rPr lang="en-US" sz="1600" i="1" dirty="0"/>
              <a:t>    return modified;</a:t>
            </a:r>
          </a:p>
          <a:p>
            <a:r>
              <a:rPr lang="en-US" sz="1600" i="1" dirty="0"/>
              <a:t>}</a:t>
            </a:r>
          </a:p>
        </p:txBody>
      </p:sp>
      <p:sp>
        <p:nvSpPr>
          <p:cNvPr id="15" name="TextBox 14">
            <a:extLst>
              <a:ext uri="{FF2B5EF4-FFF2-40B4-BE49-F238E27FC236}">
                <a16:creationId xmlns:a16="http://schemas.microsoft.com/office/drawing/2014/main" id="{B7BA11AA-8EF6-0952-1F87-43B85A74EDA3}"/>
              </a:ext>
            </a:extLst>
          </p:cNvPr>
          <p:cNvSpPr txBox="1"/>
          <p:nvPr/>
        </p:nvSpPr>
        <p:spPr>
          <a:xfrm>
            <a:off x="5321176" y="2979424"/>
            <a:ext cx="6097508" cy="3662541"/>
          </a:xfrm>
          <a:prstGeom prst="rect">
            <a:avLst/>
          </a:prstGeom>
          <a:noFill/>
        </p:spPr>
        <p:txBody>
          <a:bodyPr wrap="square">
            <a:spAutoFit/>
          </a:bodyPr>
          <a:lstStyle/>
          <a:p>
            <a:r>
              <a:rPr lang="en-US" sz="1600" i="1" dirty="0"/>
              <a:t>public </a:t>
            </a:r>
            <a:r>
              <a:rPr lang="en-US" sz="1600" i="1" dirty="0" err="1"/>
              <a:t>boolean</a:t>
            </a:r>
            <a:r>
              <a:rPr lang="en-US" sz="1600" i="1" dirty="0"/>
              <a:t> </a:t>
            </a:r>
            <a:r>
              <a:rPr lang="en-US" sz="1600" i="1" dirty="0" err="1"/>
              <a:t>addAll</a:t>
            </a:r>
            <a:r>
              <a:rPr lang="en-US" sz="1600" i="1" dirty="0"/>
              <a:t>(int index, Collection&lt;? extends E&gt; </a:t>
            </a:r>
            <a:r>
              <a:rPr lang="en-US" sz="1600" i="1" dirty="0" err="1"/>
              <a:t>coll</a:t>
            </a:r>
            <a:r>
              <a:rPr lang="en-US" sz="1600" i="1" dirty="0"/>
              <a:t>) {</a:t>
            </a:r>
          </a:p>
          <a:p>
            <a:r>
              <a:rPr lang="en-US" sz="1600" i="1" dirty="0"/>
              <a:t>    </a:t>
            </a:r>
            <a:r>
              <a:rPr lang="en-US" sz="1600" i="1" dirty="0" err="1"/>
              <a:t>boolean</a:t>
            </a:r>
            <a:r>
              <a:rPr lang="en-US" sz="1600" i="1" dirty="0"/>
              <a:t> modified = false;</a:t>
            </a:r>
          </a:p>
          <a:p>
            <a:r>
              <a:rPr lang="en-US" sz="1600" i="1" dirty="0"/>
              <a:t>    List&lt;E&gt; </a:t>
            </a:r>
            <a:r>
              <a:rPr lang="en-US" sz="1600" i="1" dirty="0" err="1"/>
              <a:t>tempList</a:t>
            </a:r>
            <a:r>
              <a:rPr lang="en-US" sz="1600" i="1" dirty="0"/>
              <a:t> = new </a:t>
            </a:r>
            <a:r>
              <a:rPr lang="en-US" sz="1600" i="1" dirty="0" err="1"/>
              <a:t>ArrayList</a:t>
            </a:r>
            <a:r>
              <a:rPr lang="en-US" sz="1600" i="1" dirty="0"/>
              <a:t>&lt;&gt;(</a:t>
            </a:r>
            <a:r>
              <a:rPr lang="en-US" sz="1600" i="1" dirty="0" err="1"/>
              <a:t>coll.size</a:t>
            </a:r>
            <a:r>
              <a:rPr lang="en-US" sz="1600" i="1" dirty="0"/>
              <a:t>());</a:t>
            </a:r>
          </a:p>
          <a:p>
            <a:r>
              <a:rPr lang="en-US" sz="1600" i="1" dirty="0"/>
              <a:t>    for (E </a:t>
            </a:r>
            <a:r>
              <a:rPr lang="en-US" sz="1600" i="1" dirty="0" err="1"/>
              <a:t>e</a:t>
            </a:r>
            <a:r>
              <a:rPr lang="en-US" sz="1600" i="1" dirty="0"/>
              <a:t> : </a:t>
            </a:r>
            <a:r>
              <a:rPr lang="en-US" sz="1600" i="1" dirty="0" err="1"/>
              <a:t>coll</a:t>
            </a:r>
            <a:r>
              <a:rPr lang="en-US" sz="1600" i="1" dirty="0"/>
              <a:t>) {</a:t>
            </a:r>
          </a:p>
          <a:p>
            <a:r>
              <a:rPr lang="en-US" sz="1600" i="1" dirty="0"/>
              <a:t>        if (</a:t>
            </a:r>
            <a:r>
              <a:rPr lang="en-US" sz="1600" i="1" dirty="0" err="1"/>
              <a:t>set.add</a:t>
            </a:r>
            <a:r>
              <a:rPr lang="en-US" sz="1600" i="1" dirty="0"/>
              <a:t>(e)) {</a:t>
            </a:r>
          </a:p>
          <a:p>
            <a:r>
              <a:rPr lang="en-US" sz="1600" i="1" dirty="0"/>
              <a:t>            </a:t>
            </a:r>
            <a:r>
              <a:rPr lang="en-US" sz="1600" i="1" dirty="0" err="1"/>
              <a:t>tempList.add</a:t>
            </a:r>
            <a:r>
              <a:rPr lang="en-US" sz="1600" i="1" dirty="0"/>
              <a:t>(e);</a:t>
            </a:r>
          </a:p>
          <a:p>
            <a:r>
              <a:rPr lang="en-US" sz="1600" i="1" dirty="0"/>
              <a:t>            modified = true;</a:t>
            </a:r>
          </a:p>
          <a:p>
            <a:r>
              <a:rPr lang="en-US" sz="1600" i="1" dirty="0"/>
              <a:t>        }</a:t>
            </a:r>
          </a:p>
          <a:p>
            <a:r>
              <a:rPr lang="en-US" sz="1600" i="1" dirty="0"/>
              <a:t>    }</a:t>
            </a:r>
          </a:p>
          <a:p>
            <a:r>
              <a:rPr lang="en-US" sz="1600" i="1" dirty="0"/>
              <a:t>    </a:t>
            </a:r>
            <a:r>
              <a:rPr lang="en-US" sz="1600" i="1" dirty="0">
                <a:highlight>
                  <a:srgbClr val="FFFF00"/>
                </a:highlight>
              </a:rPr>
              <a:t>if (modified) {</a:t>
            </a:r>
          </a:p>
          <a:p>
            <a:r>
              <a:rPr lang="en-US" sz="1600" i="1" dirty="0">
                <a:highlight>
                  <a:srgbClr val="FFFF00"/>
                </a:highlight>
              </a:rPr>
              <a:t>        </a:t>
            </a:r>
            <a:r>
              <a:rPr lang="en-US" sz="1600" i="1" dirty="0" err="1">
                <a:highlight>
                  <a:srgbClr val="FFFF00"/>
                </a:highlight>
              </a:rPr>
              <a:t>setOrder.addAll</a:t>
            </a:r>
            <a:r>
              <a:rPr lang="en-US" sz="1600" i="1" dirty="0">
                <a:highlight>
                  <a:srgbClr val="FFFF00"/>
                </a:highlight>
              </a:rPr>
              <a:t>(index, </a:t>
            </a:r>
            <a:r>
              <a:rPr lang="en-US" sz="1600" i="1" dirty="0" err="1">
                <a:highlight>
                  <a:srgbClr val="FFFF00"/>
                </a:highlight>
              </a:rPr>
              <a:t>tempList</a:t>
            </a:r>
            <a:r>
              <a:rPr lang="en-US" sz="1600" i="1" dirty="0">
                <a:highlight>
                  <a:srgbClr val="FFFF00"/>
                </a:highlight>
              </a:rPr>
              <a:t>);</a:t>
            </a:r>
          </a:p>
          <a:p>
            <a:r>
              <a:rPr lang="en-US" sz="1600" i="1" dirty="0">
                <a:highlight>
                  <a:srgbClr val="FFFF00"/>
                </a:highlight>
              </a:rPr>
              <a:t>    }</a:t>
            </a:r>
          </a:p>
          <a:p>
            <a:r>
              <a:rPr lang="en-US" sz="1600" i="1" dirty="0">
                <a:highlight>
                  <a:srgbClr val="FFFF00"/>
                </a:highlight>
              </a:rPr>
              <a:t>    return modified;</a:t>
            </a:r>
          </a:p>
          <a:p>
            <a:r>
              <a:rPr lang="en-US" sz="1600" i="1" dirty="0"/>
              <a:t>}</a:t>
            </a:r>
          </a:p>
        </p:txBody>
      </p:sp>
    </p:spTree>
    <p:extLst>
      <p:ext uri="{BB962C8B-B14F-4D97-AF65-F5344CB8AC3E}">
        <p14:creationId xmlns:p14="http://schemas.microsoft.com/office/powerpoint/2010/main" val="976664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Inefficiency Under Special Cases</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22</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3498241659"/>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62699" y="1007372"/>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585323"/>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 are a gardener taking care of a beautiful garden with various types of flowers. Most of the time, you water the flowers using a standard watering can, and it works well for the majority of plants. However, there are certain delicate flowers that require a more gentle watering approach.</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7" name="Picture 6">
            <a:extLst>
              <a:ext uri="{FF2B5EF4-FFF2-40B4-BE49-F238E27FC236}">
                <a16:creationId xmlns:a16="http://schemas.microsoft.com/office/drawing/2014/main" id="{8D32D1F5-DF98-1A31-55CA-DACA5050DB7A}"/>
              </a:ext>
            </a:extLst>
          </p:cNvPr>
          <p:cNvPicPr>
            <a:picLocks noChangeAspect="1"/>
          </p:cNvPicPr>
          <p:nvPr/>
        </p:nvPicPr>
        <p:blipFill>
          <a:blip r:embed="rId9"/>
          <a:stretch>
            <a:fillRect/>
          </a:stretch>
        </p:blipFill>
        <p:spPr>
          <a:xfrm>
            <a:off x="7602070" y="4676340"/>
            <a:ext cx="1379444" cy="985317"/>
          </a:xfrm>
          <a:prstGeom prst="rect">
            <a:avLst/>
          </a:prstGeom>
        </p:spPr>
      </p:pic>
      <p:pic>
        <p:nvPicPr>
          <p:cNvPr id="8" name="Picture 7">
            <a:extLst>
              <a:ext uri="{FF2B5EF4-FFF2-40B4-BE49-F238E27FC236}">
                <a16:creationId xmlns:a16="http://schemas.microsoft.com/office/drawing/2014/main" id="{3A33C9E6-AA4B-39D5-A58F-5BF704CC5CEE}"/>
              </a:ext>
            </a:extLst>
          </p:cNvPr>
          <p:cNvPicPr>
            <a:picLocks noChangeAspect="1"/>
          </p:cNvPicPr>
          <p:nvPr/>
        </p:nvPicPr>
        <p:blipFill>
          <a:blip r:embed="rId10"/>
          <a:stretch>
            <a:fillRect/>
          </a:stretch>
        </p:blipFill>
        <p:spPr>
          <a:xfrm>
            <a:off x="9288285" y="4703235"/>
            <a:ext cx="1269045" cy="932360"/>
          </a:xfrm>
          <a:prstGeom prst="rect">
            <a:avLst/>
          </a:prstGeom>
        </p:spPr>
      </p:pic>
    </p:spTree>
    <p:extLst>
      <p:ext uri="{BB962C8B-B14F-4D97-AF65-F5344CB8AC3E}">
        <p14:creationId xmlns:p14="http://schemas.microsoft.com/office/powerpoint/2010/main" val="1982302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F8ED2-3D19-6D2C-E76F-BC92EA1DB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534EB-6280-B056-8346-7AE1A0939390}"/>
              </a:ext>
            </a:extLst>
          </p:cNvPr>
          <p:cNvSpPr>
            <a:spLocks noGrp="1"/>
          </p:cNvSpPr>
          <p:nvPr>
            <p:ph type="title"/>
          </p:nvPr>
        </p:nvSpPr>
        <p:spPr>
          <a:xfrm>
            <a:off x="374007" y="348324"/>
            <a:ext cx="10709031" cy="734621"/>
          </a:xfrm>
        </p:spPr>
        <p:txBody>
          <a:bodyPr/>
          <a:lstStyle/>
          <a:p>
            <a:pPr algn="ctr"/>
            <a:r>
              <a:rPr lang="en-HK" dirty="0"/>
              <a:t>(In)efficiency Under Special Cases</a:t>
            </a:r>
            <a:endParaRPr lang="en-US" dirty="0"/>
          </a:p>
        </p:txBody>
      </p:sp>
      <p:sp>
        <p:nvSpPr>
          <p:cNvPr id="5" name="Slide Number Placeholder 4">
            <a:extLst>
              <a:ext uri="{FF2B5EF4-FFF2-40B4-BE49-F238E27FC236}">
                <a16:creationId xmlns:a16="http://schemas.microsoft.com/office/drawing/2014/main" id="{79D251F7-7B89-4670-297D-5B24F81493A3}"/>
              </a:ext>
            </a:extLst>
          </p:cNvPr>
          <p:cNvSpPr>
            <a:spLocks noGrp="1"/>
          </p:cNvSpPr>
          <p:nvPr>
            <p:ph type="sldNum" sz="quarter" idx="12"/>
          </p:nvPr>
        </p:nvSpPr>
        <p:spPr/>
        <p:txBody>
          <a:bodyPr/>
          <a:lstStyle/>
          <a:p>
            <a:fld id="{4267CD5E-26CF-4249-8540-BB1D07FD4227}" type="slidenum">
              <a:rPr lang="en-US" smtClean="0"/>
              <a:t>23</a:t>
            </a:fld>
            <a:endParaRPr lang="en-US"/>
          </a:p>
        </p:txBody>
      </p:sp>
      <p:sp>
        <p:nvSpPr>
          <p:cNvPr id="8" name="TextBox 7">
            <a:extLst>
              <a:ext uri="{FF2B5EF4-FFF2-40B4-BE49-F238E27FC236}">
                <a16:creationId xmlns:a16="http://schemas.microsoft.com/office/drawing/2014/main" id="{E2C0E588-94D3-477F-517A-8A01AEF3AE1E}"/>
              </a:ext>
            </a:extLst>
          </p:cNvPr>
          <p:cNvSpPr txBox="1"/>
          <p:nvPr/>
        </p:nvSpPr>
        <p:spPr>
          <a:xfrm>
            <a:off x="1146771" y="1331499"/>
            <a:ext cx="10640841" cy="6217087"/>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In </a:t>
            </a:r>
            <a:r>
              <a:rPr lang="en-US" sz="2000" dirty="0"/>
              <a:t>GROOVY-2484</a:t>
            </a:r>
            <a:r>
              <a:rPr kumimoji="0" lang="en-US" altLang="en-US" sz="2000" b="0" i="0" u="none" strike="noStrike" cap="none" normalizeH="0" baseline="0" dirty="0">
                <a:ln>
                  <a:noFill/>
                </a:ln>
                <a:solidFill>
                  <a:schemeClr val="tx1"/>
                </a:solidFill>
                <a:effectLst/>
              </a:rPr>
              <a:t>, </a:t>
            </a:r>
            <a:r>
              <a:rPr lang="en-US" altLang="en-US" sz="2000" dirty="0"/>
              <a:t>the unique() operation is slow because each number is converted to </a:t>
            </a:r>
            <a:r>
              <a:rPr lang="en-US" altLang="en-US" sz="2000" b="1" i="1" dirty="0" err="1"/>
              <a:t>BigDecimal</a:t>
            </a:r>
            <a:r>
              <a:rPr lang="en-US" altLang="en-US" sz="2000" dirty="0"/>
              <a:t> before comparison. </a:t>
            </a:r>
          </a:p>
          <a:p>
            <a:pPr lvl="2"/>
            <a:r>
              <a:rPr kumimoji="0" lang="en-US" altLang="en-US" sz="1600" b="0" i="1" u="none" strike="noStrike" cap="none" normalizeH="0" baseline="0" dirty="0">
                <a:ln>
                  <a:noFill/>
                </a:ln>
                <a:solidFill>
                  <a:schemeClr val="tx1"/>
                </a:solidFill>
                <a:effectLst/>
              </a:rPr>
              <a:t>def numbers = (1..10000).collect { </a:t>
            </a:r>
            <a:r>
              <a:rPr kumimoji="0" lang="en-US" altLang="en-US" sz="1600" b="0" i="1" u="none" strike="noStrike" cap="none" normalizeH="0" baseline="0" dirty="0" err="1">
                <a:ln>
                  <a:noFill/>
                </a:ln>
                <a:solidFill>
                  <a:schemeClr val="tx1"/>
                </a:solidFill>
                <a:effectLst/>
              </a:rPr>
              <a:t>it.toDouble</a:t>
            </a:r>
            <a:r>
              <a:rPr kumimoji="0" lang="en-US" altLang="en-US" sz="1600" b="0" i="1" u="none" strike="noStrike" cap="none" normalizeH="0" baseline="0" dirty="0">
                <a:ln>
                  <a:noFill/>
                </a:ln>
                <a:solidFill>
                  <a:schemeClr val="tx1"/>
                </a:solidFill>
                <a:effectLst/>
              </a:rPr>
              <a:t>() } // Creates a list of Double numbers</a:t>
            </a:r>
          </a:p>
          <a:p>
            <a:pPr lvl="2"/>
            <a:r>
              <a:rPr kumimoji="0" lang="en-US" altLang="en-US" sz="1600" b="0" i="1" u="none" strike="noStrike" cap="none" normalizeH="0" baseline="0" dirty="0">
                <a:ln>
                  <a:noFill/>
                </a:ln>
                <a:solidFill>
                  <a:schemeClr val="tx1"/>
                </a:solidFill>
                <a:effectLst/>
              </a:rPr>
              <a:t>def </a:t>
            </a:r>
            <a:r>
              <a:rPr kumimoji="0" lang="en-US" altLang="en-US" sz="1600" b="0" i="1" u="none" strike="noStrike" cap="none" normalizeH="0" baseline="0" dirty="0" err="1">
                <a:ln>
                  <a:noFill/>
                </a:ln>
                <a:solidFill>
                  <a:schemeClr val="tx1"/>
                </a:solidFill>
                <a:effectLst/>
              </a:rPr>
              <a:t>startTime</a:t>
            </a:r>
            <a:r>
              <a:rPr kumimoji="0" lang="en-US" altLang="en-US" sz="1600" b="0" i="1" u="none" strike="noStrike" cap="none" normalizeH="0" baseline="0" dirty="0">
                <a:ln>
                  <a:noFill/>
                </a:ln>
                <a:solidFill>
                  <a:schemeClr val="tx1"/>
                </a:solidFill>
                <a:effectLst/>
              </a:rPr>
              <a:t> = </a:t>
            </a:r>
            <a:r>
              <a:rPr kumimoji="0" lang="en-US" altLang="en-US" sz="1600" b="0" i="1" u="none" strike="noStrike" cap="none" normalizeH="0" baseline="0" dirty="0" err="1">
                <a:ln>
                  <a:noFill/>
                </a:ln>
                <a:solidFill>
                  <a:schemeClr val="tx1"/>
                </a:solidFill>
                <a:effectLst/>
              </a:rPr>
              <a:t>System.currentTimeMillis</a:t>
            </a:r>
            <a:r>
              <a:rPr kumimoji="0" lang="en-US" altLang="en-US" sz="1600" b="0" i="1" u="none" strike="noStrike" cap="none" normalizeH="0" baseline="0" dirty="0">
                <a:ln>
                  <a:noFill/>
                </a:ln>
                <a:solidFill>
                  <a:schemeClr val="tx1"/>
                </a:solidFill>
                <a:effectLst/>
              </a:rPr>
              <a:t>()</a:t>
            </a:r>
          </a:p>
          <a:p>
            <a:pPr lvl="2"/>
            <a:r>
              <a:rPr kumimoji="0" lang="en-US" altLang="en-US" sz="1600" b="1" i="1" u="none" strike="noStrike" cap="none" normalizeH="0" baseline="0" dirty="0">
                <a:ln>
                  <a:noFill/>
                </a:ln>
                <a:solidFill>
                  <a:schemeClr val="tx1"/>
                </a:solidFill>
                <a:effectLst/>
              </a:rPr>
              <a:t>def </a:t>
            </a:r>
            <a:r>
              <a:rPr kumimoji="0" lang="en-US" altLang="en-US" sz="1600" b="1" i="1" u="none" strike="noStrike" cap="none" normalizeH="0" baseline="0" dirty="0" err="1">
                <a:ln>
                  <a:noFill/>
                </a:ln>
                <a:solidFill>
                  <a:schemeClr val="tx1"/>
                </a:solidFill>
                <a:effectLst/>
              </a:rPr>
              <a:t>uniqueNumbers</a:t>
            </a:r>
            <a:r>
              <a:rPr kumimoji="0" lang="en-US" altLang="en-US" sz="1600" b="1" i="1" u="none" strike="noStrike" cap="none" normalizeH="0" baseline="0" dirty="0">
                <a:ln>
                  <a:noFill/>
                </a:ln>
                <a:solidFill>
                  <a:schemeClr val="tx1"/>
                </a:solidFill>
                <a:effectLst/>
              </a:rPr>
              <a:t> = </a:t>
            </a:r>
            <a:r>
              <a:rPr kumimoji="0" lang="en-US" altLang="en-US" sz="1600" b="1" i="1" u="none" strike="noStrike" cap="none" normalizeH="0" baseline="0" dirty="0" err="1">
                <a:ln>
                  <a:noFill/>
                </a:ln>
                <a:solidFill>
                  <a:schemeClr val="tx1"/>
                </a:solidFill>
                <a:effectLst/>
              </a:rPr>
              <a:t>numbers.unique</a:t>
            </a:r>
            <a:r>
              <a:rPr kumimoji="0" lang="en-US" altLang="en-US" sz="1600" b="1" i="1" u="none" strike="noStrike" cap="none" normalizeH="0" baseline="0" dirty="0">
                <a:ln>
                  <a:noFill/>
                </a:ln>
                <a:solidFill>
                  <a:schemeClr val="tx1"/>
                </a:solidFill>
                <a:effectLst/>
              </a:rPr>
              <a:t>()</a:t>
            </a:r>
          </a:p>
          <a:p>
            <a:pPr lvl="2"/>
            <a:r>
              <a:rPr kumimoji="0" lang="en-US" altLang="en-US" sz="1600" b="0" i="1" u="none" strike="noStrike" cap="none" normalizeH="0" baseline="0" dirty="0">
                <a:ln>
                  <a:noFill/>
                </a:ln>
                <a:solidFill>
                  <a:schemeClr val="tx1"/>
                </a:solidFill>
                <a:effectLst/>
              </a:rPr>
              <a:t>def </a:t>
            </a:r>
            <a:r>
              <a:rPr kumimoji="0" lang="en-US" altLang="en-US" sz="1600" b="0" i="1" u="none" strike="noStrike" cap="none" normalizeH="0" baseline="0" dirty="0" err="1">
                <a:ln>
                  <a:noFill/>
                </a:ln>
                <a:solidFill>
                  <a:schemeClr val="tx1"/>
                </a:solidFill>
                <a:effectLst/>
              </a:rPr>
              <a:t>endTime</a:t>
            </a:r>
            <a:r>
              <a:rPr kumimoji="0" lang="en-US" altLang="en-US" sz="1600" b="0" i="1" u="none" strike="noStrike" cap="none" normalizeH="0" baseline="0" dirty="0">
                <a:ln>
                  <a:noFill/>
                </a:ln>
                <a:solidFill>
                  <a:schemeClr val="tx1"/>
                </a:solidFill>
                <a:effectLst/>
              </a:rPr>
              <a:t> = </a:t>
            </a:r>
            <a:r>
              <a:rPr kumimoji="0" lang="en-US" altLang="en-US" sz="1600" b="0" i="1" u="none" strike="noStrike" cap="none" normalizeH="0" baseline="0" dirty="0" err="1">
                <a:ln>
                  <a:noFill/>
                </a:ln>
                <a:solidFill>
                  <a:schemeClr val="tx1"/>
                </a:solidFill>
                <a:effectLst/>
              </a:rPr>
              <a:t>System.currentTimeMillis</a:t>
            </a:r>
            <a:r>
              <a:rPr kumimoji="0" lang="en-US" altLang="en-US" sz="1600" b="0" i="1" u="none" strike="noStrike" cap="none" normalizeH="0" baseline="0" dirty="0">
                <a:ln>
                  <a:noFill/>
                </a:ln>
                <a:solidFill>
                  <a:schemeClr val="tx1"/>
                </a:solidFill>
                <a:effectLst/>
              </a:rPr>
              <a:t>()</a:t>
            </a:r>
          </a:p>
          <a:p>
            <a:pPr lvl="2"/>
            <a:r>
              <a:rPr kumimoji="0" lang="en-US" altLang="en-US" sz="1600" b="0" i="1" u="none" strike="noStrike" cap="none" normalizeH="0" baseline="0" dirty="0" err="1">
                <a:ln>
                  <a:noFill/>
                </a:ln>
                <a:solidFill>
                  <a:schemeClr val="tx1"/>
                </a:solidFill>
                <a:effectLst/>
              </a:rPr>
              <a:t>println</a:t>
            </a:r>
            <a:r>
              <a:rPr kumimoji="0" lang="en-US" altLang="en-US" sz="1600" b="0" i="1" u="none" strike="noStrike" cap="none" normalizeH="0" baseline="0" dirty="0">
                <a:ln>
                  <a:noFill/>
                </a:ln>
                <a:solidFill>
                  <a:schemeClr val="tx1"/>
                </a:solidFill>
                <a:effectLst/>
              </a:rPr>
              <a:t> "Time taken with default </a:t>
            </a:r>
            <a:r>
              <a:rPr kumimoji="0" lang="en-US" altLang="en-US" sz="1600" b="0" i="1" u="none" strike="noStrike" cap="none" normalizeH="0" baseline="0" dirty="0" err="1">
                <a:ln>
                  <a:noFill/>
                </a:ln>
                <a:solidFill>
                  <a:schemeClr val="tx1"/>
                </a:solidFill>
                <a:effectLst/>
              </a:rPr>
              <a:t>NumberAwareComparator</a:t>
            </a:r>
            <a:r>
              <a:rPr kumimoji="0" lang="en-US" altLang="en-US" sz="16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rPr>
              <a:t>endTime</a:t>
            </a:r>
            <a:r>
              <a:rPr kumimoji="0" lang="en-US" altLang="en-US" sz="1600" b="0" i="1" u="none" strike="noStrike" cap="none" normalizeH="0" baseline="0" dirty="0">
                <a:ln>
                  <a:noFill/>
                </a:ln>
                <a:solidFill>
                  <a:schemeClr val="tx1"/>
                </a:solidFill>
                <a:effectLst/>
              </a:rPr>
              <a:t> - </a:t>
            </a:r>
            <a:r>
              <a:rPr kumimoji="0" lang="en-US" altLang="en-US" sz="1600" b="0" i="1" u="none" strike="noStrike" cap="none" normalizeH="0" baseline="0" dirty="0" err="1">
                <a:ln>
                  <a:noFill/>
                </a:ln>
                <a:solidFill>
                  <a:schemeClr val="tx1"/>
                </a:solidFill>
                <a:effectLst/>
              </a:rPr>
              <a:t>startTime</a:t>
            </a:r>
            <a:r>
              <a:rPr kumimoji="0" lang="en-US" altLang="en-US" sz="16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rPr>
              <a:t>ms</a:t>
            </a:r>
            <a:r>
              <a:rPr kumimoji="0" lang="en-US" altLang="en-US" sz="1600" b="0" i="1" u="none" strike="noStrike" cap="none" normalizeH="0" baseline="0" dirty="0">
                <a:ln>
                  <a:noFill/>
                </a:ln>
                <a:solidFill>
                  <a:schemeClr val="tx1"/>
                </a:solidFill>
                <a:effectLst/>
              </a:rPr>
              <a:t>"</a:t>
            </a:r>
          </a:p>
          <a:p>
            <a:pPr marL="342900" indent="-342900">
              <a:buFont typeface="Arial" panose="020B0604020202020204" pitchFamily="34" charset="0"/>
              <a:buChar char="•"/>
            </a:pPr>
            <a:r>
              <a:rPr lang="en-US" altLang="en-US" sz="2000" dirty="0"/>
              <a:t>The optimization involves modifying the </a:t>
            </a:r>
            <a:r>
              <a:rPr lang="en-US" altLang="en-US" sz="2000" b="1" i="1" dirty="0" err="1"/>
              <a:t>NumberAwareComparator</a:t>
            </a:r>
            <a:r>
              <a:rPr lang="en-US" altLang="en-US" sz="2000" dirty="0"/>
              <a:t> to first check if the elements are of the same type and are </a:t>
            </a:r>
            <a:r>
              <a:rPr lang="en-US" altLang="en-US" sz="2000" b="1" i="1" dirty="0"/>
              <a:t>Comparable</a:t>
            </a:r>
            <a:r>
              <a:rPr lang="en-US" altLang="en-US" sz="2000" dirty="0"/>
              <a:t>. If they are, it uses their natural ordering without converting them to </a:t>
            </a:r>
            <a:r>
              <a:rPr lang="en-US" altLang="en-US" sz="2000" b="1" i="1" dirty="0" err="1"/>
              <a:t>BigDecimal</a:t>
            </a:r>
            <a:r>
              <a:rPr lang="en-US" altLang="en-US" sz="2000" dirty="0"/>
              <a:t>. </a:t>
            </a:r>
          </a:p>
          <a:p>
            <a:pPr lvl="2"/>
            <a:r>
              <a:rPr lang="en-US" sz="1600" i="1" dirty="0"/>
              <a:t>class </a:t>
            </a:r>
            <a:r>
              <a:rPr lang="en-US" sz="1600" i="1" dirty="0" err="1"/>
              <a:t>OptimizedNumberComparator</a:t>
            </a:r>
            <a:r>
              <a:rPr lang="en-US" sz="1600" i="1" dirty="0"/>
              <a:t> implements Comparator {</a:t>
            </a:r>
          </a:p>
          <a:p>
            <a:pPr lvl="2"/>
            <a:r>
              <a:rPr lang="en-US" sz="1600" i="1" dirty="0"/>
              <a:t>    int compare(Object o1, Object o2) {</a:t>
            </a:r>
          </a:p>
          <a:p>
            <a:pPr lvl="2"/>
            <a:r>
              <a:rPr lang="en-US" sz="1600" i="1" dirty="0"/>
              <a:t>        </a:t>
            </a:r>
            <a:r>
              <a:rPr lang="en-US" sz="1600" i="1" dirty="0">
                <a:highlight>
                  <a:srgbClr val="FFFF00"/>
                </a:highlight>
              </a:rPr>
              <a:t>if (o1 == o2) return 0</a:t>
            </a:r>
          </a:p>
          <a:p>
            <a:pPr lvl="2"/>
            <a:r>
              <a:rPr lang="en-US" sz="1600" i="1" dirty="0">
                <a:highlight>
                  <a:srgbClr val="FFFF00"/>
                </a:highlight>
              </a:rPr>
              <a:t>        if (o1 == null) return -1</a:t>
            </a:r>
          </a:p>
          <a:p>
            <a:pPr lvl="2"/>
            <a:r>
              <a:rPr lang="en-US" sz="1600" i="1" dirty="0">
                <a:highlight>
                  <a:srgbClr val="FFFF00"/>
                </a:highlight>
              </a:rPr>
              <a:t>        if (o2 == null) return 1</a:t>
            </a:r>
          </a:p>
          <a:p>
            <a:pPr lvl="2"/>
            <a:r>
              <a:rPr lang="en-US" sz="1600" i="1" dirty="0">
                <a:highlight>
                  <a:srgbClr val="FFFF00"/>
                </a:highlight>
              </a:rPr>
              <a:t>        if (o1.class == o2.class &amp;&amp; o1 </a:t>
            </a:r>
            <a:r>
              <a:rPr lang="en-US" sz="1600" i="1" dirty="0" err="1">
                <a:highlight>
                  <a:srgbClr val="FFFF00"/>
                </a:highlight>
              </a:rPr>
              <a:t>instanceof</a:t>
            </a:r>
            <a:r>
              <a:rPr lang="en-US" sz="1600" i="1" dirty="0">
                <a:highlight>
                  <a:srgbClr val="FFFF00"/>
                </a:highlight>
              </a:rPr>
              <a:t> Comparable) {</a:t>
            </a:r>
          </a:p>
          <a:p>
            <a:pPr lvl="2"/>
            <a:r>
              <a:rPr lang="en-US" sz="1600" i="1" dirty="0">
                <a:highlight>
                  <a:srgbClr val="FFFF00"/>
                </a:highlight>
              </a:rPr>
              <a:t>            return ((Comparable) o1).</a:t>
            </a:r>
            <a:r>
              <a:rPr lang="en-US" sz="1600" i="1" dirty="0" err="1">
                <a:highlight>
                  <a:srgbClr val="FFFF00"/>
                </a:highlight>
              </a:rPr>
              <a:t>compareTo</a:t>
            </a:r>
            <a:r>
              <a:rPr lang="en-US" sz="1600" i="1" dirty="0">
                <a:highlight>
                  <a:srgbClr val="FFFF00"/>
                </a:highlight>
              </a:rPr>
              <a:t>(o2)</a:t>
            </a:r>
          </a:p>
          <a:p>
            <a:pPr lvl="2"/>
            <a:r>
              <a:rPr lang="en-US" sz="1600" i="1" dirty="0">
                <a:highlight>
                  <a:srgbClr val="FFFF00"/>
                </a:highlight>
              </a:rPr>
              <a:t>        }</a:t>
            </a:r>
          </a:p>
          <a:p>
            <a:pPr lvl="2"/>
            <a:r>
              <a:rPr lang="en-US" sz="1600" i="1" dirty="0"/>
              <a:t>        return new </a:t>
            </a:r>
            <a:r>
              <a:rPr lang="en-US" sz="1600" i="1" dirty="0" err="1"/>
              <a:t>BigDecimal</a:t>
            </a:r>
            <a:r>
              <a:rPr lang="en-US" sz="1600" i="1" dirty="0"/>
              <a:t>(o1.toString()).</a:t>
            </a:r>
            <a:r>
              <a:rPr lang="en-US" sz="1600" i="1" dirty="0" err="1"/>
              <a:t>compareTo</a:t>
            </a:r>
            <a:r>
              <a:rPr lang="en-US" sz="1600" i="1" dirty="0"/>
              <a:t>(new </a:t>
            </a:r>
            <a:r>
              <a:rPr lang="en-US" sz="1600" i="1" dirty="0" err="1"/>
              <a:t>BigDecimal</a:t>
            </a:r>
            <a:r>
              <a:rPr lang="en-US" sz="1600" i="1" dirty="0"/>
              <a:t>(o2.toString()))</a:t>
            </a:r>
          </a:p>
          <a:p>
            <a:pPr lvl="2"/>
            <a:r>
              <a:rPr lang="en-US" sz="1600" i="1" dirty="0"/>
              <a:t>    }</a:t>
            </a:r>
          </a:p>
          <a:p>
            <a:pPr lvl="2"/>
            <a:r>
              <a:rPr lang="en-US" sz="1600" i="1" dirty="0"/>
              <a:t>}</a:t>
            </a:r>
          </a:p>
          <a:p>
            <a:pPr lvl="2"/>
            <a:endParaRPr lang="en-US" sz="1600" i="1" dirty="0"/>
          </a:p>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2EE0D2B9-BE6C-979C-4122-18FA6BEF9723}"/>
              </a:ext>
            </a:extLst>
          </p:cNvPr>
          <p:cNvSpPr txBox="1"/>
          <p:nvPr/>
        </p:nvSpPr>
        <p:spPr>
          <a:xfrm>
            <a:off x="5936811" y="6466110"/>
            <a:ext cx="6097508" cy="369332"/>
          </a:xfrm>
          <a:prstGeom prst="rect">
            <a:avLst/>
          </a:prstGeom>
          <a:noFill/>
        </p:spPr>
        <p:txBody>
          <a:bodyPr wrap="square">
            <a:spAutoFit/>
          </a:bodyPr>
          <a:lstStyle/>
          <a:p>
            <a:r>
              <a:rPr lang="en-US" dirty="0"/>
              <a:t>https://issues.apache.org/jira/browse/GROOVY-2484</a:t>
            </a:r>
          </a:p>
        </p:txBody>
      </p:sp>
    </p:spTree>
    <p:extLst>
      <p:ext uri="{BB962C8B-B14F-4D97-AF65-F5344CB8AC3E}">
        <p14:creationId xmlns:p14="http://schemas.microsoft.com/office/powerpoint/2010/main" val="2538358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445C-C834-53E4-E2AE-CD0457703B61}"/>
              </a:ext>
            </a:extLst>
          </p:cNvPr>
          <p:cNvSpPr>
            <a:spLocks noGrp="1"/>
          </p:cNvSpPr>
          <p:nvPr>
            <p:ph type="title"/>
          </p:nvPr>
        </p:nvSpPr>
        <p:spPr>
          <a:xfrm>
            <a:off x="374007" y="348324"/>
            <a:ext cx="10709031" cy="734621"/>
          </a:xfrm>
        </p:spPr>
        <p:txBody>
          <a:bodyPr/>
          <a:lstStyle/>
          <a:p>
            <a:pPr algn="ctr"/>
            <a:r>
              <a:rPr lang="en-HK" dirty="0"/>
              <a:t>General Inefficient Computation</a:t>
            </a:r>
            <a:endParaRPr lang="en-US" dirty="0"/>
          </a:p>
        </p:txBody>
      </p:sp>
      <p:sp>
        <p:nvSpPr>
          <p:cNvPr id="5" name="Slide Number Placeholder 4">
            <a:extLst>
              <a:ext uri="{FF2B5EF4-FFF2-40B4-BE49-F238E27FC236}">
                <a16:creationId xmlns:a16="http://schemas.microsoft.com/office/drawing/2014/main" id="{CD82EB01-30A9-58BC-8493-9253ECD0235A}"/>
              </a:ext>
            </a:extLst>
          </p:cNvPr>
          <p:cNvSpPr>
            <a:spLocks noGrp="1"/>
          </p:cNvSpPr>
          <p:nvPr>
            <p:ph type="sldNum" sz="quarter" idx="12"/>
          </p:nvPr>
        </p:nvSpPr>
        <p:spPr/>
        <p:txBody>
          <a:bodyPr/>
          <a:lstStyle/>
          <a:p>
            <a:fld id="{4267CD5E-26CF-4249-8540-BB1D07FD4227}" type="slidenum">
              <a:rPr lang="en-US" smtClean="0"/>
              <a:t>24</a:t>
            </a:fld>
            <a:endParaRPr lang="en-US"/>
          </a:p>
        </p:txBody>
      </p:sp>
      <p:graphicFrame>
        <p:nvGraphicFramePr>
          <p:cNvPr id="6" name="Diagram 5">
            <a:extLst>
              <a:ext uri="{FF2B5EF4-FFF2-40B4-BE49-F238E27FC236}">
                <a16:creationId xmlns:a16="http://schemas.microsoft.com/office/drawing/2014/main" id="{665C55F1-C3C3-A201-EED3-3832442FCE56}"/>
              </a:ext>
            </a:extLst>
          </p:cNvPr>
          <p:cNvGraphicFramePr/>
          <p:nvPr>
            <p:extLst>
              <p:ext uri="{D42A27DB-BD31-4B8C-83A1-F6EECF244321}">
                <p14:modId xmlns:p14="http://schemas.microsoft.com/office/powerpoint/2010/main" val="1177409245"/>
              </p:ext>
            </p:extLst>
          </p:nvPr>
        </p:nvGraphicFramePr>
        <p:xfrm>
          <a:off x="374007" y="1114846"/>
          <a:ext cx="6286769" cy="463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croll: Vertical 10">
            <a:extLst>
              <a:ext uri="{FF2B5EF4-FFF2-40B4-BE49-F238E27FC236}">
                <a16:creationId xmlns:a16="http://schemas.microsoft.com/office/drawing/2014/main" id="{BAEE2F40-14A6-937A-1C7C-557BD2017A48}"/>
              </a:ext>
            </a:extLst>
          </p:cNvPr>
          <p:cNvSpPr/>
          <p:nvPr/>
        </p:nvSpPr>
        <p:spPr>
          <a:xfrm>
            <a:off x="6562699" y="1007372"/>
            <a:ext cx="5260131" cy="4948846"/>
          </a:xfrm>
          <a:prstGeom prst="verticalScrol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295A344-503F-4618-A8D6-654A284E9D33}"/>
              </a:ext>
            </a:extLst>
          </p:cNvPr>
          <p:cNvSpPr txBox="1"/>
          <p:nvPr/>
        </p:nvSpPr>
        <p:spPr>
          <a:xfrm>
            <a:off x="7260335" y="1860718"/>
            <a:ext cx="3954511" cy="2585323"/>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Imagine you are a detective trying to solve a mystery. You have a list of suspects, and you need to determine if each suspect has an alibi and if they possess a motive for the crime. As you investigate each suspect, you consistently follow the order of checking the alibi first and then examining their motive.</a:t>
            </a:r>
            <a:endParaRPr lang="en-US" dirty="0"/>
          </a:p>
        </p:txBody>
      </p:sp>
      <p:pic>
        <p:nvPicPr>
          <p:cNvPr id="3" name="Graphic 2" descr="Lights On with solid fill">
            <a:extLst>
              <a:ext uri="{FF2B5EF4-FFF2-40B4-BE49-F238E27FC236}">
                <a16:creationId xmlns:a16="http://schemas.microsoft.com/office/drawing/2014/main" id="{B446EDCB-1E4F-D49F-C16F-AB39C2BA9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070" y="837896"/>
            <a:ext cx="914400" cy="914400"/>
          </a:xfrm>
          <a:prstGeom prst="rect">
            <a:avLst/>
          </a:prstGeom>
        </p:spPr>
      </p:pic>
      <p:pic>
        <p:nvPicPr>
          <p:cNvPr id="4" name="Picture 3">
            <a:extLst>
              <a:ext uri="{FF2B5EF4-FFF2-40B4-BE49-F238E27FC236}">
                <a16:creationId xmlns:a16="http://schemas.microsoft.com/office/drawing/2014/main" id="{7D9D9E34-3243-DA56-73E2-351B1AB074DD}"/>
              </a:ext>
            </a:extLst>
          </p:cNvPr>
          <p:cNvPicPr>
            <a:picLocks noChangeAspect="1"/>
          </p:cNvPicPr>
          <p:nvPr/>
        </p:nvPicPr>
        <p:blipFill>
          <a:blip r:embed="rId9"/>
          <a:stretch>
            <a:fillRect/>
          </a:stretch>
        </p:blipFill>
        <p:spPr>
          <a:xfrm>
            <a:off x="8216095" y="4446041"/>
            <a:ext cx="2319636" cy="1401122"/>
          </a:xfrm>
          <a:prstGeom prst="rect">
            <a:avLst/>
          </a:prstGeom>
        </p:spPr>
      </p:pic>
    </p:spTree>
    <p:extLst>
      <p:ext uri="{BB962C8B-B14F-4D97-AF65-F5344CB8AC3E}">
        <p14:creationId xmlns:p14="http://schemas.microsoft.com/office/powerpoint/2010/main" val="2300902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BA5F-5E66-699F-2569-134ED7C10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57CCD-D912-C080-B0EA-8D5649ABE986}"/>
              </a:ext>
            </a:extLst>
          </p:cNvPr>
          <p:cNvSpPr>
            <a:spLocks noGrp="1"/>
          </p:cNvSpPr>
          <p:nvPr>
            <p:ph type="title"/>
          </p:nvPr>
        </p:nvSpPr>
        <p:spPr>
          <a:xfrm>
            <a:off x="374007" y="348324"/>
            <a:ext cx="10709031" cy="734621"/>
          </a:xfrm>
        </p:spPr>
        <p:txBody>
          <a:bodyPr/>
          <a:lstStyle/>
          <a:p>
            <a:pPr algn="ctr"/>
            <a:r>
              <a:rPr lang="en-HK" dirty="0"/>
              <a:t>General Inefficient Computation</a:t>
            </a:r>
            <a:endParaRPr lang="en-US" dirty="0"/>
          </a:p>
        </p:txBody>
      </p:sp>
      <p:sp>
        <p:nvSpPr>
          <p:cNvPr id="5" name="Slide Number Placeholder 4">
            <a:extLst>
              <a:ext uri="{FF2B5EF4-FFF2-40B4-BE49-F238E27FC236}">
                <a16:creationId xmlns:a16="http://schemas.microsoft.com/office/drawing/2014/main" id="{75341811-3903-C8DC-0BCA-70A77079A724}"/>
              </a:ext>
            </a:extLst>
          </p:cNvPr>
          <p:cNvSpPr>
            <a:spLocks noGrp="1"/>
          </p:cNvSpPr>
          <p:nvPr>
            <p:ph type="sldNum" sz="quarter" idx="12"/>
          </p:nvPr>
        </p:nvSpPr>
        <p:spPr/>
        <p:txBody>
          <a:bodyPr/>
          <a:lstStyle/>
          <a:p>
            <a:fld id="{4267CD5E-26CF-4249-8540-BB1D07FD4227}" type="slidenum">
              <a:rPr lang="en-US" smtClean="0"/>
              <a:t>25</a:t>
            </a:fld>
            <a:endParaRPr lang="en-US"/>
          </a:p>
        </p:txBody>
      </p:sp>
      <p:sp>
        <p:nvSpPr>
          <p:cNvPr id="10" name="TextBox 9">
            <a:extLst>
              <a:ext uri="{FF2B5EF4-FFF2-40B4-BE49-F238E27FC236}">
                <a16:creationId xmlns:a16="http://schemas.microsoft.com/office/drawing/2014/main" id="{77C3310A-732A-619C-0DCA-491E2BA1C805}"/>
              </a:ext>
            </a:extLst>
          </p:cNvPr>
          <p:cNvSpPr txBox="1"/>
          <p:nvPr/>
        </p:nvSpPr>
        <p:spPr>
          <a:xfrm>
            <a:off x="1005575" y="1336988"/>
            <a:ext cx="9813316" cy="4708981"/>
          </a:xfrm>
          <a:prstGeom prst="rect">
            <a:avLst/>
          </a:prstGeom>
          <a:noFill/>
        </p:spPr>
        <p:txBody>
          <a:bodyPr wrap="square" rtlCol="0">
            <a:spAutoFit/>
          </a:bodyPr>
          <a:lstStyle/>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The Apache </a:t>
            </a:r>
            <a:r>
              <a:rPr lang="en-US" altLang="en-US" sz="2000" dirty="0">
                <a:latin typeface="Arial" panose="020B0604020202020204" pitchFamily="34" charset="0"/>
              </a:rPr>
              <a:t>Groovy issue </a:t>
            </a:r>
            <a:r>
              <a:rPr lang="en-US" altLang="en-US" sz="2000" dirty="0">
                <a:latin typeface="Arial" panose="020B0604020202020204" pitchFamily="34" charset="0"/>
                <a:hlinkClick r:id="rId2">
                  <a:extLst>
                    <a:ext uri="{A12FA001-AC4F-418D-AE19-62706E023703}">
                      <ahyp:hlinkClr xmlns:ahyp="http://schemas.microsoft.com/office/drawing/2018/hyperlinkcolor" val="tx"/>
                    </a:ext>
                  </a:extLst>
                </a:hlinkClick>
              </a:rPr>
              <a:t>GROOVY-6665</a:t>
            </a:r>
            <a:r>
              <a:rPr lang="en-US" altLang="en-US" sz="2000" dirty="0">
                <a:latin typeface="Arial" panose="020B0604020202020204" pitchFamily="34" charset="0"/>
              </a:rPr>
              <a:t> identified a problem where the </a:t>
            </a:r>
            <a:r>
              <a:rPr lang="en-US" altLang="en-US" sz="2000" b="1" i="1" dirty="0" err="1">
                <a:latin typeface="Arial" panose="020B0604020202020204" pitchFamily="34" charset="0"/>
              </a:rPr>
              <a:t>maxRows</a:t>
            </a:r>
            <a:r>
              <a:rPr lang="en-US" altLang="en-US" sz="2000" dirty="0">
                <a:latin typeface="Arial" panose="020B0604020202020204" pitchFamily="34" charset="0"/>
              </a:rPr>
              <a:t> parameter in </a:t>
            </a:r>
            <a:r>
              <a:rPr lang="en-US" altLang="en-US" sz="2000" i="1" dirty="0" err="1">
                <a:latin typeface="Arial" panose="020B0604020202020204" pitchFamily="34" charset="0"/>
              </a:rPr>
              <a:t>groovy.sql.Sql</a:t>
            </a:r>
            <a:r>
              <a:rPr lang="en-US" altLang="en-US" sz="2000" i="1" dirty="0">
                <a:latin typeface="Arial" panose="020B0604020202020204" pitchFamily="34" charset="0"/>
              </a:rPr>
              <a:t> </a:t>
            </a:r>
            <a:r>
              <a:rPr lang="en-US" altLang="en-US" sz="2000" dirty="0">
                <a:latin typeface="Arial" panose="020B0604020202020204" pitchFamily="34" charset="0"/>
              </a:rPr>
              <a:t>was causing one extra row to be fetched beyond the specified limit. </a:t>
            </a:r>
          </a:p>
          <a:p>
            <a:pPr lvl="2"/>
            <a:endParaRPr lang="en-US" altLang="en-US" sz="2000" i="1" dirty="0"/>
          </a:p>
          <a:p>
            <a:pPr lvl="2"/>
            <a:r>
              <a:rPr lang="en-US" altLang="en-US" sz="2000" i="1" dirty="0"/>
              <a:t>while (</a:t>
            </a:r>
            <a:r>
              <a:rPr lang="en-US" altLang="en-US" sz="2000" i="1" dirty="0" err="1"/>
              <a:t>groovyRS.next</a:t>
            </a:r>
            <a:r>
              <a:rPr lang="en-US" altLang="en-US" sz="2000" i="1" dirty="0"/>
              <a:t>() &amp;&amp; (</a:t>
            </a:r>
            <a:r>
              <a:rPr lang="en-US" altLang="en-US" sz="2000" i="1" dirty="0" err="1"/>
              <a:t>maxRows</a:t>
            </a:r>
            <a:r>
              <a:rPr lang="en-US" altLang="en-US" sz="2000" i="1" dirty="0"/>
              <a:t> &lt;= 0 || </a:t>
            </a:r>
            <a:r>
              <a:rPr lang="en-US" altLang="en-US" sz="2000" i="1" dirty="0" err="1"/>
              <a:t>i</a:t>
            </a:r>
            <a:r>
              <a:rPr lang="en-US" altLang="en-US" sz="2000" i="1" dirty="0"/>
              <a:t>++ &lt; </a:t>
            </a:r>
            <a:r>
              <a:rPr lang="en-US" altLang="en-US" sz="2000" i="1" dirty="0" err="1"/>
              <a:t>maxRows</a:t>
            </a:r>
            <a:r>
              <a:rPr lang="en-US" altLang="en-US" sz="2000" i="1" dirty="0"/>
              <a:t>)) {</a:t>
            </a:r>
          </a:p>
          <a:p>
            <a:pPr lvl="2"/>
            <a:r>
              <a:rPr lang="en-US" altLang="en-US" sz="2000" i="1" dirty="0"/>
              <a:t>    </a:t>
            </a:r>
            <a:r>
              <a:rPr lang="en-US" altLang="en-US" sz="2000" i="1" dirty="0" err="1"/>
              <a:t>rowClosure.call</a:t>
            </a:r>
            <a:r>
              <a:rPr lang="en-US" altLang="en-US" sz="2000" i="1" dirty="0"/>
              <a:t>(</a:t>
            </a:r>
            <a:r>
              <a:rPr lang="en-US" altLang="en-US" sz="2000" i="1" dirty="0" err="1"/>
              <a:t>groovyRS</a:t>
            </a:r>
            <a:r>
              <a:rPr lang="en-US" altLang="en-US" sz="2000" i="1" dirty="0"/>
              <a:t>)</a:t>
            </a:r>
          </a:p>
          <a:p>
            <a:pPr lvl="2"/>
            <a:r>
              <a:rPr lang="en-US" altLang="en-US" sz="2000" i="1" dirty="0"/>
              <a:t>}</a:t>
            </a:r>
          </a:p>
          <a:p>
            <a:pPr marL="342900" indent="-342900">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r>
              <a:rPr lang="en-US" altLang="en-US" sz="2000" dirty="0">
                <a:latin typeface="Arial" panose="020B0604020202020204" pitchFamily="34" charset="0"/>
              </a:rPr>
              <a:t>The conditions were reordered to ensure that the </a:t>
            </a:r>
            <a:r>
              <a:rPr lang="en-US" altLang="en-US" sz="2000" dirty="0" err="1">
                <a:latin typeface="Arial" panose="020B0604020202020204" pitchFamily="34" charset="0"/>
              </a:rPr>
              <a:t>maxRows</a:t>
            </a:r>
            <a:r>
              <a:rPr lang="en-US" altLang="en-US" sz="2000" dirty="0">
                <a:latin typeface="Arial" panose="020B0604020202020204" pitchFamily="34" charset="0"/>
              </a:rPr>
              <a:t> check occurs before advancing the cursor: </a:t>
            </a:r>
          </a:p>
          <a:p>
            <a:pPr lvl="2"/>
            <a:endParaRPr lang="en-US" sz="2000" i="1" dirty="0"/>
          </a:p>
          <a:p>
            <a:pPr lvl="2"/>
            <a:r>
              <a:rPr lang="en-US" sz="2000" i="1" dirty="0"/>
              <a:t>while </a:t>
            </a:r>
            <a:r>
              <a:rPr lang="en-US" sz="2000" i="1" dirty="0">
                <a:highlight>
                  <a:srgbClr val="FFFF00"/>
                </a:highlight>
              </a:rPr>
              <a:t>((</a:t>
            </a:r>
            <a:r>
              <a:rPr lang="en-US" sz="2000" i="1" dirty="0" err="1">
                <a:highlight>
                  <a:srgbClr val="FFFF00"/>
                </a:highlight>
              </a:rPr>
              <a:t>maxRows</a:t>
            </a:r>
            <a:r>
              <a:rPr lang="en-US" sz="2000" i="1" dirty="0">
                <a:highlight>
                  <a:srgbClr val="FFFF00"/>
                </a:highlight>
              </a:rPr>
              <a:t> &lt;= 0 || </a:t>
            </a:r>
            <a:r>
              <a:rPr lang="en-US" sz="2000" i="1" dirty="0" err="1">
                <a:highlight>
                  <a:srgbClr val="FFFF00"/>
                </a:highlight>
              </a:rPr>
              <a:t>i</a:t>
            </a:r>
            <a:r>
              <a:rPr lang="en-US" sz="2000" i="1" dirty="0">
                <a:highlight>
                  <a:srgbClr val="FFFF00"/>
                </a:highlight>
              </a:rPr>
              <a:t>++ &lt; </a:t>
            </a:r>
            <a:r>
              <a:rPr lang="en-US" sz="2000" i="1" dirty="0" err="1">
                <a:highlight>
                  <a:srgbClr val="FFFF00"/>
                </a:highlight>
              </a:rPr>
              <a:t>maxRows</a:t>
            </a:r>
            <a:r>
              <a:rPr lang="en-US" sz="2000" i="1" dirty="0">
                <a:highlight>
                  <a:srgbClr val="FFFF00"/>
                </a:highlight>
              </a:rPr>
              <a:t>) &amp;&amp; </a:t>
            </a:r>
            <a:r>
              <a:rPr lang="en-US" sz="2000" i="1" dirty="0" err="1">
                <a:highlight>
                  <a:srgbClr val="FFFF00"/>
                </a:highlight>
              </a:rPr>
              <a:t>groovyRS.next</a:t>
            </a:r>
            <a:r>
              <a:rPr lang="en-US" sz="2000" i="1" dirty="0">
                <a:highlight>
                  <a:srgbClr val="FFFF00"/>
                </a:highlight>
              </a:rPr>
              <a:t>()) </a:t>
            </a:r>
            <a:r>
              <a:rPr lang="en-US" sz="2000" i="1" dirty="0"/>
              <a:t>{</a:t>
            </a:r>
          </a:p>
          <a:p>
            <a:pPr lvl="2"/>
            <a:r>
              <a:rPr lang="en-US" sz="2000" i="1" dirty="0"/>
              <a:t>    </a:t>
            </a:r>
            <a:r>
              <a:rPr lang="en-US" sz="2000" i="1" dirty="0" err="1"/>
              <a:t>rowClosure.call</a:t>
            </a:r>
            <a:r>
              <a:rPr lang="en-US" sz="2000" i="1" dirty="0"/>
              <a:t>(</a:t>
            </a:r>
            <a:r>
              <a:rPr lang="en-US" sz="2000" i="1" dirty="0" err="1"/>
              <a:t>groovyRS</a:t>
            </a:r>
            <a:r>
              <a:rPr lang="en-US" sz="2000" i="1" dirty="0"/>
              <a:t>)</a:t>
            </a:r>
          </a:p>
          <a:p>
            <a:pPr lvl="2"/>
            <a:r>
              <a:rPr lang="en-US" sz="2000" i="1" dirty="0"/>
              <a: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711118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836C3-AF8B-D861-7542-82648E51DD0F}"/>
              </a:ext>
            </a:extLst>
          </p:cNvPr>
          <p:cNvSpPr>
            <a:spLocks noGrp="1"/>
          </p:cNvSpPr>
          <p:nvPr>
            <p:ph type="title"/>
          </p:nvPr>
        </p:nvSpPr>
        <p:spPr>
          <a:xfrm>
            <a:off x="5486399" y="5382002"/>
            <a:ext cx="8656320" cy="1412119"/>
          </a:xfrm>
        </p:spPr>
        <p:txBody>
          <a:bodyPr vert="horz" lIns="91440" tIns="45720" rIns="91440" bIns="45720" rtlCol="0" anchor="ctr">
            <a:normAutofit/>
          </a:bodyPr>
          <a:lstStyle/>
          <a:p>
            <a:pPr defTabSz="914400"/>
            <a:r>
              <a:rPr lang="en-US" sz="2600" dirty="0">
                <a:latin typeface="+mj-lt"/>
              </a:rPr>
              <a:t>https://efish-n-sea.github.io/index.html</a:t>
            </a:r>
          </a:p>
        </p:txBody>
      </p:sp>
      <p:pic>
        <p:nvPicPr>
          <p:cNvPr id="7" name="Content Placeholder 6">
            <a:extLst>
              <a:ext uri="{FF2B5EF4-FFF2-40B4-BE49-F238E27FC236}">
                <a16:creationId xmlns:a16="http://schemas.microsoft.com/office/drawing/2014/main" id="{699092C0-6A26-2298-AC98-F47A7665259D}"/>
              </a:ext>
            </a:extLst>
          </p:cNvPr>
          <p:cNvPicPr>
            <a:picLocks noChangeAspect="1"/>
          </p:cNvPicPr>
          <p:nvPr/>
        </p:nvPicPr>
        <p:blipFill rotWithShape="1">
          <a:blip r:embed="rId2"/>
          <a:srcRect t="15540" b="15541"/>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0E39A10-979A-7A35-F680-C18A9B9B3C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4267CD5E-26CF-4249-8540-BB1D07FD4227}" type="slidenum">
              <a:rPr lang="en-US" b="0" smtClean="0">
                <a:solidFill>
                  <a:prstClr val="black">
                    <a:tint val="75000"/>
                  </a:prstClr>
                </a:solidFill>
                <a:latin typeface="Calibri" panose="020F0502020204030204"/>
              </a:rPr>
              <a:pPr defTabSz="914400">
                <a:spcAft>
                  <a:spcPts val="600"/>
                </a:spcAft>
                <a:defRPr/>
              </a:pPr>
              <a:t>26</a:t>
            </a:fld>
            <a:endParaRPr lang="en-US" b="0">
              <a:solidFill>
                <a:prstClr val="black">
                  <a:tint val="75000"/>
                </a:prstClr>
              </a:solidFill>
              <a:latin typeface="Calibri" panose="020F0502020204030204"/>
            </a:endParaRPr>
          </a:p>
        </p:txBody>
      </p:sp>
      <p:pic>
        <p:nvPicPr>
          <p:cNvPr id="5122" name="Picture 2">
            <a:extLst>
              <a:ext uri="{FF2B5EF4-FFF2-40B4-BE49-F238E27FC236}">
                <a16:creationId xmlns:a16="http://schemas.microsoft.com/office/drawing/2014/main" id="{1C255C3C-BBD9-08A3-5FA4-30A21B638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362" y="5067677"/>
            <a:ext cx="7229475" cy="628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C1A2A-45C5-B48D-AEB6-4859957A518D}"/>
              </a:ext>
            </a:extLst>
          </p:cNvPr>
          <p:cNvSpPr txBox="1"/>
          <p:nvPr/>
        </p:nvSpPr>
        <p:spPr>
          <a:xfrm>
            <a:off x="260939" y="5589565"/>
            <a:ext cx="3965466" cy="923330"/>
          </a:xfrm>
          <a:prstGeom prst="rect">
            <a:avLst/>
          </a:prstGeom>
          <a:noFill/>
        </p:spPr>
        <p:txBody>
          <a:bodyPr wrap="square">
            <a:spAutoFit/>
          </a:bodyPr>
          <a:lstStyle/>
          <a:p>
            <a:r>
              <a:rPr lang="en-US" dirty="0"/>
              <a:t>Survey with Each Game:</a:t>
            </a:r>
          </a:p>
          <a:p>
            <a:r>
              <a:rPr lang="en-US" dirty="0"/>
              <a:t>https://stevenshowe.co1.qualtrics.com/jfe/form/SV_d4sA3UII111o1ZY</a:t>
            </a:r>
          </a:p>
        </p:txBody>
      </p:sp>
    </p:spTree>
    <p:extLst>
      <p:ext uri="{BB962C8B-B14F-4D97-AF65-F5344CB8AC3E}">
        <p14:creationId xmlns:p14="http://schemas.microsoft.com/office/powerpoint/2010/main" val="211634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54352-8235-3B4D-5C91-4446A7405B89}"/>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r>
              <a:rPr lang="en-US" sz="5400">
                <a:latin typeface="+mj-lt"/>
              </a:rPr>
              <a:t>Warp-Up</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9B9D6BA-8D2B-F483-2B7B-D9FC14782BCB}"/>
              </a:ext>
            </a:extLst>
          </p:cNvPr>
          <p:cNvSpPr>
            <a:spLocks noGrp="1"/>
          </p:cNvSpPr>
          <p:nvPr>
            <p:ph idx="1"/>
          </p:nvPr>
        </p:nvSpPr>
        <p:spPr>
          <a:xfrm>
            <a:off x="640080" y="2872899"/>
            <a:ext cx="4243589" cy="3320668"/>
          </a:xfrm>
        </p:spPr>
        <p:txBody>
          <a:bodyPr vert="horz" lIns="91440" tIns="45720" rIns="91440" bIns="45720" rtlCol="0">
            <a:normAutofit lnSpcReduction="10000"/>
          </a:bodyPr>
          <a:lstStyle/>
          <a:p>
            <a:pPr defTabSz="914400">
              <a:buFont typeface="Arial" panose="020B0604020202020204" pitchFamily="34" charset="0"/>
              <a:buChar char="•"/>
            </a:pPr>
            <a:r>
              <a:rPr lang="en-US" sz="2200" dirty="0">
                <a:latin typeface="+mn-lt"/>
              </a:rPr>
              <a:t>Please take the survey at the end of each game: </a:t>
            </a:r>
            <a:r>
              <a:rPr lang="en-US" sz="2400" dirty="0">
                <a:latin typeface="+mj-lt"/>
                <a:hlinkClick r:id="rId2"/>
              </a:rPr>
              <a:t>https://stevenshowe.co1.qualtrics.com/jfe/form/SV_d4sA3UII111o1ZY</a:t>
            </a:r>
            <a:endParaRPr lang="en-US" sz="2400" dirty="0">
              <a:latin typeface="+mj-lt"/>
            </a:endParaRPr>
          </a:p>
          <a:p>
            <a:pPr lvl="1" defTabSz="914400">
              <a:buFont typeface="Arial" panose="020B0604020202020204" pitchFamily="34" charset="0"/>
              <a:buChar char="•"/>
            </a:pPr>
            <a:r>
              <a:rPr lang="en-US" sz="2200" dirty="0">
                <a:latin typeface="+mn-lt"/>
              </a:rPr>
              <a:t>It is optional, totally up to you</a:t>
            </a:r>
          </a:p>
          <a:p>
            <a:pPr lvl="1" defTabSz="914400">
              <a:buFont typeface="Arial" panose="020B0604020202020204" pitchFamily="34" charset="0"/>
              <a:buChar char="•"/>
            </a:pPr>
            <a:r>
              <a:rPr lang="en-US" sz="2200" dirty="0">
                <a:latin typeface="+mn-lt"/>
              </a:rPr>
              <a:t>It is a way for you to help us improve our games</a:t>
            </a:r>
          </a:p>
          <a:p>
            <a:pPr defTabSz="914400">
              <a:buFont typeface="Arial" panose="020B0604020202020204" pitchFamily="34" charset="0"/>
              <a:buChar char="•"/>
            </a:pPr>
            <a:r>
              <a:rPr lang="en-US" sz="2200" dirty="0">
                <a:latin typeface="+mn-lt"/>
              </a:rPr>
              <a:t>We hope that you learned something useful here </a:t>
            </a:r>
            <a:r>
              <a:rPr lang="en-US" sz="2200" dirty="0">
                <a:latin typeface="+mn-lt"/>
                <a:sym typeface="Wingdings" panose="05000000000000000000" pitchFamily="2" charset="2"/>
              </a:rPr>
              <a:t></a:t>
            </a:r>
            <a:endParaRPr lang="en-US" sz="2200" dirty="0">
              <a:latin typeface="+mn-lt"/>
            </a:endParaRPr>
          </a:p>
        </p:txBody>
      </p:sp>
      <p:pic>
        <p:nvPicPr>
          <p:cNvPr id="7" name="Picture 6" descr="Dice and pins on a board game">
            <a:extLst>
              <a:ext uri="{FF2B5EF4-FFF2-40B4-BE49-F238E27FC236}">
                <a16:creationId xmlns:a16="http://schemas.microsoft.com/office/drawing/2014/main" id="{11E44F39-24AA-F00D-BD1C-0946BF127690}"/>
              </a:ext>
            </a:extLst>
          </p:cNvPr>
          <p:cNvPicPr>
            <a:picLocks noChangeAspect="1"/>
          </p:cNvPicPr>
          <p:nvPr/>
        </p:nvPicPr>
        <p:blipFill rotWithShape="1">
          <a:blip r:embed="rId3"/>
          <a:srcRect l="5794" r="2750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A56C82FA-0AF7-8FCF-9EC9-45B4D584EA07}"/>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defTabSz="914400">
              <a:spcAft>
                <a:spcPts val="600"/>
              </a:spcAft>
              <a:defRPr/>
            </a:pPr>
            <a:fld id="{4267CD5E-26CF-4249-8540-BB1D07FD4227}" type="slidenum">
              <a:rPr lang="en-US" b="0">
                <a:solidFill>
                  <a:srgbClr val="FFFFFF"/>
                </a:solidFill>
                <a:latin typeface="Calibri" panose="020F0502020204030204"/>
              </a:rPr>
              <a:pPr defTabSz="914400">
                <a:spcAft>
                  <a:spcPts val="600"/>
                </a:spcAft>
                <a:defRPr/>
              </a:pPr>
              <a:t>27</a:t>
            </a:fld>
            <a:endParaRPr lang="en-US" b="0">
              <a:solidFill>
                <a:srgbClr val="FFFFFF"/>
              </a:solidFill>
              <a:latin typeface="Calibri" panose="020F0502020204030204"/>
            </a:endParaRPr>
          </a:p>
        </p:txBody>
      </p:sp>
    </p:spTree>
    <p:extLst>
      <p:ext uri="{BB962C8B-B14F-4D97-AF65-F5344CB8AC3E}">
        <p14:creationId xmlns:p14="http://schemas.microsoft.com/office/powerpoint/2010/main" val="2563501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72BAD-00C5-C6D3-7E18-F82001E61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B054B-2805-E669-46C7-49D71B797164}"/>
              </a:ext>
            </a:extLst>
          </p:cNvPr>
          <p:cNvSpPr>
            <a:spLocks noGrp="1"/>
          </p:cNvSpPr>
          <p:nvPr>
            <p:ph type="title"/>
          </p:nvPr>
        </p:nvSpPr>
        <p:spPr>
          <a:xfrm>
            <a:off x="374007" y="348324"/>
            <a:ext cx="10709031" cy="734621"/>
          </a:xfrm>
        </p:spPr>
        <p:txBody>
          <a:bodyPr/>
          <a:lstStyle/>
          <a:p>
            <a:pPr algn="ctr"/>
            <a:r>
              <a:rPr lang="en-HK" dirty="0"/>
              <a:t>Stress Testing Simulation</a:t>
            </a:r>
            <a:endParaRPr lang="en-US" dirty="0"/>
          </a:p>
        </p:txBody>
      </p:sp>
      <p:sp>
        <p:nvSpPr>
          <p:cNvPr id="5" name="Slide Number Placeholder 4">
            <a:extLst>
              <a:ext uri="{FF2B5EF4-FFF2-40B4-BE49-F238E27FC236}">
                <a16:creationId xmlns:a16="http://schemas.microsoft.com/office/drawing/2014/main" id="{3583DBFC-9C97-5F6F-ECF3-D93B1649C75B}"/>
              </a:ext>
            </a:extLst>
          </p:cNvPr>
          <p:cNvSpPr>
            <a:spLocks noGrp="1"/>
          </p:cNvSpPr>
          <p:nvPr>
            <p:ph type="sldNum" sz="quarter" idx="12"/>
          </p:nvPr>
        </p:nvSpPr>
        <p:spPr/>
        <p:txBody>
          <a:bodyPr/>
          <a:lstStyle/>
          <a:p>
            <a:fld id="{4267CD5E-26CF-4249-8540-BB1D07FD4227}" type="slidenum">
              <a:rPr lang="en-US" smtClean="0"/>
              <a:t>28</a:t>
            </a:fld>
            <a:endParaRPr lang="en-US"/>
          </a:p>
        </p:txBody>
      </p:sp>
      <p:sp>
        <p:nvSpPr>
          <p:cNvPr id="6" name="TextBox 5">
            <a:extLst>
              <a:ext uri="{FF2B5EF4-FFF2-40B4-BE49-F238E27FC236}">
                <a16:creationId xmlns:a16="http://schemas.microsoft.com/office/drawing/2014/main" id="{B13C225C-72FD-9157-F213-37DE4AF1A88E}"/>
              </a:ext>
            </a:extLst>
          </p:cNvPr>
          <p:cNvSpPr txBox="1"/>
          <p:nvPr/>
        </p:nvSpPr>
        <p:spPr>
          <a:xfrm>
            <a:off x="814151" y="1260903"/>
            <a:ext cx="10268888" cy="415498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1" dirty="0"/>
              <a:t>Objective of Stress Testing</a:t>
            </a:r>
            <a:r>
              <a:rPr lang="en-US" sz="2400" dirty="0"/>
              <a:t>: The primary objective of stress testing is to push a system beyond its normal operational limits to evaluate its stability, reliability, and ability to recover gracefully under extreme conditions. This ensures that the system can handle unexpected surges in demand and provides valuable insights into potential failure points and areas for improvement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1" dirty="0"/>
              <a:t>Importance of Simulation in Stress Testing</a:t>
            </a:r>
            <a:r>
              <a:rPr lang="en-US" sz="2400" dirty="0"/>
              <a:t>: Simulation is essential for stress testing because it enables us to recreate extreme, high-load scenarios in a controlled environment, without risking actual system downtime or impacting real users. Simulating stress conditions helps identify vulnerabilities, validate system resilience, and assess performance limits safely and cost-effectively, making it an indispensable part of thorough system testing.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975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3BF48-11E0-A9AF-5BBD-9EFFA7C69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F96F4-E957-D93F-28C7-71803B5D0363}"/>
              </a:ext>
            </a:extLst>
          </p:cNvPr>
          <p:cNvSpPr>
            <a:spLocks noGrp="1"/>
          </p:cNvSpPr>
          <p:nvPr>
            <p:ph type="title"/>
          </p:nvPr>
        </p:nvSpPr>
        <p:spPr>
          <a:xfrm>
            <a:off x="374007" y="348324"/>
            <a:ext cx="10709031" cy="734621"/>
          </a:xfrm>
        </p:spPr>
        <p:txBody>
          <a:bodyPr/>
          <a:lstStyle/>
          <a:p>
            <a:pPr algn="ctr"/>
            <a:r>
              <a:rPr lang="en-HK" dirty="0"/>
              <a:t>Stress Simulation of e-Fish-n-Sea</a:t>
            </a:r>
            <a:endParaRPr lang="en-US" dirty="0"/>
          </a:p>
        </p:txBody>
      </p:sp>
      <p:sp>
        <p:nvSpPr>
          <p:cNvPr id="5" name="Slide Number Placeholder 4">
            <a:extLst>
              <a:ext uri="{FF2B5EF4-FFF2-40B4-BE49-F238E27FC236}">
                <a16:creationId xmlns:a16="http://schemas.microsoft.com/office/drawing/2014/main" id="{A46564DF-2A89-A4AE-38AE-220DAC93A123}"/>
              </a:ext>
            </a:extLst>
          </p:cNvPr>
          <p:cNvSpPr>
            <a:spLocks noGrp="1"/>
          </p:cNvSpPr>
          <p:nvPr>
            <p:ph type="sldNum" sz="quarter" idx="12"/>
          </p:nvPr>
        </p:nvSpPr>
        <p:spPr/>
        <p:txBody>
          <a:bodyPr/>
          <a:lstStyle/>
          <a:p>
            <a:fld id="{4267CD5E-26CF-4249-8540-BB1D07FD4227}" type="slidenum">
              <a:rPr lang="en-US" smtClean="0"/>
              <a:t>29</a:t>
            </a:fld>
            <a:endParaRPr lang="en-US"/>
          </a:p>
        </p:txBody>
      </p:sp>
      <p:pic>
        <p:nvPicPr>
          <p:cNvPr id="4" name="Picture 3">
            <a:extLst>
              <a:ext uri="{FF2B5EF4-FFF2-40B4-BE49-F238E27FC236}">
                <a16:creationId xmlns:a16="http://schemas.microsoft.com/office/drawing/2014/main" id="{F53A604E-E3F0-2983-5887-395524EEDD10}"/>
              </a:ext>
            </a:extLst>
          </p:cNvPr>
          <p:cNvPicPr>
            <a:picLocks noChangeAspect="1"/>
          </p:cNvPicPr>
          <p:nvPr/>
        </p:nvPicPr>
        <p:blipFill>
          <a:blip r:embed="rId2"/>
          <a:stretch>
            <a:fillRect/>
          </a:stretch>
        </p:blipFill>
        <p:spPr>
          <a:xfrm>
            <a:off x="989845" y="1378452"/>
            <a:ext cx="10212309" cy="4101095"/>
          </a:xfrm>
          <a:prstGeom prst="rect">
            <a:avLst/>
          </a:prstGeom>
        </p:spPr>
      </p:pic>
      <p:sp>
        <p:nvSpPr>
          <p:cNvPr id="8" name="TextBox 7">
            <a:extLst>
              <a:ext uri="{FF2B5EF4-FFF2-40B4-BE49-F238E27FC236}">
                <a16:creationId xmlns:a16="http://schemas.microsoft.com/office/drawing/2014/main" id="{84789F03-CD46-47E0-84BE-F5722C77E7B2}"/>
              </a:ext>
            </a:extLst>
          </p:cNvPr>
          <p:cNvSpPr txBox="1"/>
          <p:nvPr/>
        </p:nvSpPr>
        <p:spPr>
          <a:xfrm>
            <a:off x="1113576" y="5362411"/>
            <a:ext cx="8177543" cy="369332"/>
          </a:xfrm>
          <a:prstGeom prst="rect">
            <a:avLst/>
          </a:prstGeom>
          <a:noFill/>
        </p:spPr>
        <p:txBody>
          <a:bodyPr wrap="square">
            <a:spAutoFit/>
          </a:bodyPr>
          <a:lstStyle/>
          <a:p>
            <a:r>
              <a:rPr lang="en-US" dirty="0"/>
              <a:t>We used </a:t>
            </a:r>
            <a:r>
              <a:rPr lang="en-US" b="1" i="1" dirty="0" err="1"/>
              <a:t>LoadTester</a:t>
            </a:r>
            <a:r>
              <a:rPr lang="en-US" dirty="0"/>
              <a:t>, which is a commercial tool for web-</a:t>
            </a:r>
            <a:r>
              <a:rPr lang="en-US" dirty="0" err="1"/>
              <a:t>basedstress</a:t>
            </a:r>
            <a:r>
              <a:rPr lang="en-US" dirty="0"/>
              <a:t> testing with bots</a:t>
            </a:r>
          </a:p>
        </p:txBody>
      </p:sp>
      <p:sp>
        <p:nvSpPr>
          <p:cNvPr id="12" name="TextBox 11">
            <a:extLst>
              <a:ext uri="{FF2B5EF4-FFF2-40B4-BE49-F238E27FC236}">
                <a16:creationId xmlns:a16="http://schemas.microsoft.com/office/drawing/2014/main" id="{6EB99EA3-96CD-38A5-BAF8-2E26CEBE4E9A}"/>
              </a:ext>
            </a:extLst>
          </p:cNvPr>
          <p:cNvSpPr txBox="1"/>
          <p:nvPr/>
        </p:nvSpPr>
        <p:spPr>
          <a:xfrm>
            <a:off x="1113576" y="5771553"/>
            <a:ext cx="6097508" cy="369332"/>
          </a:xfrm>
          <a:prstGeom prst="rect">
            <a:avLst/>
          </a:prstGeom>
          <a:noFill/>
        </p:spPr>
        <p:txBody>
          <a:bodyPr wrap="square">
            <a:spAutoFit/>
          </a:bodyPr>
          <a:lstStyle/>
          <a:p>
            <a:r>
              <a:rPr lang="en-US" dirty="0"/>
              <a:t>https://loadster.app/</a:t>
            </a:r>
          </a:p>
        </p:txBody>
      </p:sp>
    </p:spTree>
    <p:extLst>
      <p:ext uri="{BB962C8B-B14F-4D97-AF65-F5344CB8AC3E}">
        <p14:creationId xmlns:p14="http://schemas.microsoft.com/office/powerpoint/2010/main" val="1951477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pPr algn="ctr"/>
            <a:r>
              <a:rPr lang="en-HK" dirty="0"/>
              <a:t>Meet the Team</a:t>
            </a:r>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pic>
        <p:nvPicPr>
          <p:cNvPr id="1026" name="Picture 2">
            <a:extLst>
              <a:ext uri="{FF2B5EF4-FFF2-40B4-BE49-F238E27FC236}">
                <a16:creationId xmlns:a16="http://schemas.microsoft.com/office/drawing/2014/main" id="{F6FC889A-D1D5-61E0-EF2F-3AE761213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511" y="1270545"/>
            <a:ext cx="1661331" cy="1661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6814C2-FEB8-A0D5-D0F5-BA9BFAD17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108" y="1279408"/>
            <a:ext cx="1698945" cy="16989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674C170-B215-9CDA-2E53-E05A435BB3A5}"/>
              </a:ext>
            </a:extLst>
          </p:cNvPr>
          <p:cNvPicPr>
            <a:picLocks noChangeAspect="1"/>
          </p:cNvPicPr>
          <p:nvPr/>
        </p:nvPicPr>
        <p:blipFill>
          <a:blip r:embed="rId4"/>
          <a:stretch>
            <a:fillRect/>
          </a:stretch>
        </p:blipFill>
        <p:spPr>
          <a:xfrm>
            <a:off x="4684429" y="3911484"/>
            <a:ext cx="1642413" cy="1642413"/>
          </a:xfrm>
          <a:prstGeom prst="rect">
            <a:avLst/>
          </a:prstGeom>
        </p:spPr>
      </p:pic>
      <p:pic>
        <p:nvPicPr>
          <p:cNvPr id="9" name="Picture 8">
            <a:extLst>
              <a:ext uri="{FF2B5EF4-FFF2-40B4-BE49-F238E27FC236}">
                <a16:creationId xmlns:a16="http://schemas.microsoft.com/office/drawing/2014/main" id="{593350E7-F85F-4127-2C2D-2A1111B12A8D}"/>
              </a:ext>
            </a:extLst>
          </p:cNvPr>
          <p:cNvPicPr>
            <a:picLocks noChangeAspect="1"/>
          </p:cNvPicPr>
          <p:nvPr/>
        </p:nvPicPr>
        <p:blipFill>
          <a:blip r:embed="rId5"/>
          <a:stretch>
            <a:fillRect/>
          </a:stretch>
        </p:blipFill>
        <p:spPr>
          <a:xfrm>
            <a:off x="8003593" y="3879648"/>
            <a:ext cx="1801973" cy="1801973"/>
          </a:xfrm>
          <a:prstGeom prst="rect">
            <a:avLst/>
          </a:prstGeom>
        </p:spPr>
      </p:pic>
      <p:sp>
        <p:nvSpPr>
          <p:cNvPr id="11" name="TextBox 10">
            <a:extLst>
              <a:ext uri="{FF2B5EF4-FFF2-40B4-BE49-F238E27FC236}">
                <a16:creationId xmlns:a16="http://schemas.microsoft.com/office/drawing/2014/main" id="{B7148C53-9E19-F152-D6C1-791252B4AEFD}"/>
              </a:ext>
            </a:extLst>
          </p:cNvPr>
          <p:cNvSpPr txBox="1"/>
          <p:nvPr/>
        </p:nvSpPr>
        <p:spPr>
          <a:xfrm>
            <a:off x="4304103" y="2978353"/>
            <a:ext cx="3393542" cy="507831"/>
          </a:xfrm>
          <a:prstGeom prst="rect">
            <a:avLst/>
          </a:prstGeom>
          <a:noFill/>
        </p:spPr>
        <p:txBody>
          <a:bodyPr wrap="square">
            <a:spAutoFit/>
          </a:bodyPr>
          <a:lstStyle/>
          <a:p>
            <a:pPr>
              <a:lnSpc>
                <a:spcPct val="90000"/>
              </a:lnSpc>
              <a:spcBef>
                <a:spcPts val="1000"/>
              </a:spcBef>
              <a:buClr>
                <a:schemeClr val="accent4"/>
              </a:buClr>
            </a:pPr>
            <a:r>
              <a:rPr lang="en-US" b="1" dirty="0">
                <a:solidFill>
                  <a:srgbClr val="000000"/>
                </a:solidFill>
                <a:latin typeface="Times New Roman" panose="02020603050405020304" pitchFamily="18" charset="0"/>
              </a:rPr>
              <a:t>Andrew Quinlan</a:t>
            </a:r>
          </a:p>
          <a:p>
            <a:pPr defTabSz="914354">
              <a:lnSpc>
                <a:spcPct val="90000"/>
              </a:lnSpc>
              <a:buClr>
                <a:schemeClr val="accent4"/>
              </a:buClr>
            </a:pPr>
            <a:r>
              <a:rPr lang="en-US" sz="1200" dirty="0">
                <a:solidFill>
                  <a:srgbClr val="999999"/>
                </a:solidFill>
                <a:latin typeface="Times New Roman" panose="02020603050405020304" pitchFamily="18" charset="0"/>
              </a:rPr>
              <a:t>Requirements and Risk Manager</a:t>
            </a:r>
          </a:p>
        </p:txBody>
      </p:sp>
      <p:sp>
        <p:nvSpPr>
          <p:cNvPr id="13" name="TextBox 12">
            <a:extLst>
              <a:ext uri="{FF2B5EF4-FFF2-40B4-BE49-F238E27FC236}">
                <a16:creationId xmlns:a16="http://schemas.microsoft.com/office/drawing/2014/main" id="{67BC541F-0039-6786-F622-F4E18D1E54FD}"/>
              </a:ext>
            </a:extLst>
          </p:cNvPr>
          <p:cNvSpPr txBox="1"/>
          <p:nvPr/>
        </p:nvSpPr>
        <p:spPr>
          <a:xfrm>
            <a:off x="8062402" y="2996377"/>
            <a:ext cx="2872137" cy="1107996"/>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Vincent </a:t>
            </a:r>
            <a:r>
              <a:rPr lang="en-US" b="1" i="0" dirty="0" err="1">
                <a:solidFill>
                  <a:srgbClr val="000000"/>
                </a:solidFill>
                <a:effectLst/>
                <a:latin typeface="Times New Roman" panose="02020603050405020304" pitchFamily="18" charset="0"/>
              </a:rPr>
              <a:t>Tufo</a:t>
            </a:r>
            <a:r>
              <a:rPr lang="en-US" b="1" i="0" dirty="0">
                <a:solidFill>
                  <a:srgbClr val="000000"/>
                </a:solidFill>
                <a:effectLst/>
                <a:latin typeface="Times New Roman" panose="02020603050405020304" pitchFamily="18" charset="0"/>
              </a:rPr>
              <a:t> </a:t>
            </a:r>
          </a:p>
          <a:p>
            <a:pPr algn="l"/>
            <a:r>
              <a:rPr lang="en-US" sz="1200" b="0" i="0" dirty="0">
                <a:solidFill>
                  <a:srgbClr val="999999"/>
                </a:solidFill>
                <a:effectLst/>
                <a:latin typeface="Times New Roman" panose="02020603050405020304" pitchFamily="18" charset="0"/>
              </a:rPr>
              <a:t>System Architecture Lead</a:t>
            </a:r>
          </a:p>
          <a:p>
            <a:r>
              <a:rPr lang="en-US" sz="1200" dirty="0">
                <a:solidFill>
                  <a:srgbClr val="999999"/>
                </a:solidFill>
                <a:latin typeface="Times New Roman" panose="02020603050405020304" pitchFamily="18" charset="0"/>
              </a:rPr>
              <a:t>Software Engineering</a:t>
            </a:r>
          </a:p>
          <a:p>
            <a:endParaRPr lang="en-US" sz="1200" dirty="0">
              <a:solidFill>
                <a:srgbClr val="999999"/>
              </a:solidFill>
              <a:latin typeface="Times New Roman" panose="02020603050405020304" pitchFamily="18" charset="0"/>
            </a:endParaRPr>
          </a:p>
          <a:p>
            <a:pPr algn="l"/>
            <a:endParaRPr lang="en-US" sz="1200" b="0" i="0" dirty="0">
              <a:solidFill>
                <a:srgbClr val="999999"/>
              </a:solidFill>
              <a:effectLst/>
              <a:latin typeface="Times New Roman" panose="02020603050405020304" pitchFamily="18" charset="0"/>
            </a:endParaRPr>
          </a:p>
        </p:txBody>
      </p:sp>
      <p:sp>
        <p:nvSpPr>
          <p:cNvPr id="15" name="TextBox 14">
            <a:extLst>
              <a:ext uri="{FF2B5EF4-FFF2-40B4-BE49-F238E27FC236}">
                <a16:creationId xmlns:a16="http://schemas.microsoft.com/office/drawing/2014/main" id="{7D88FA47-ADB2-BB1A-F010-26E934D6DCA7}"/>
              </a:ext>
            </a:extLst>
          </p:cNvPr>
          <p:cNvSpPr txBox="1"/>
          <p:nvPr/>
        </p:nvSpPr>
        <p:spPr>
          <a:xfrm>
            <a:off x="4251422" y="5698584"/>
            <a:ext cx="2913796" cy="738664"/>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Jonathan </a:t>
            </a:r>
            <a:r>
              <a:rPr lang="en-US" b="1" i="0" dirty="0" err="1">
                <a:solidFill>
                  <a:srgbClr val="000000"/>
                </a:solidFill>
                <a:effectLst/>
                <a:latin typeface="Times New Roman" panose="02020603050405020304" pitchFamily="18" charset="0"/>
              </a:rPr>
              <a:t>Morrone</a:t>
            </a:r>
            <a:endParaRPr lang="en-US" b="1" i="0" dirty="0">
              <a:solidFill>
                <a:srgbClr val="000000"/>
              </a:solidFill>
              <a:effectLst/>
              <a:latin typeface="Times New Roman" panose="02020603050405020304" pitchFamily="18" charset="0"/>
            </a:endParaRPr>
          </a:p>
          <a:p>
            <a:pPr algn="l"/>
            <a:r>
              <a:rPr lang="en-US" sz="1200" b="0" i="0" dirty="0">
                <a:solidFill>
                  <a:srgbClr val="999999"/>
                </a:solidFill>
                <a:effectLst/>
                <a:latin typeface="Times New Roman" panose="02020603050405020304" pitchFamily="18" charset="0"/>
              </a:rPr>
              <a:t>Build Meister and System Administrator</a:t>
            </a:r>
          </a:p>
          <a:p>
            <a:pPr algn="l"/>
            <a:endParaRPr lang="en-US" sz="1200" b="0" i="0" dirty="0">
              <a:solidFill>
                <a:srgbClr val="999999"/>
              </a:solidFill>
              <a:effectLst/>
              <a:latin typeface="Times New Roman" panose="02020603050405020304" pitchFamily="18" charset="0"/>
            </a:endParaRPr>
          </a:p>
        </p:txBody>
      </p:sp>
      <p:sp>
        <p:nvSpPr>
          <p:cNvPr id="17" name="TextBox 16">
            <a:extLst>
              <a:ext uri="{FF2B5EF4-FFF2-40B4-BE49-F238E27FC236}">
                <a16:creationId xmlns:a16="http://schemas.microsoft.com/office/drawing/2014/main" id="{E610FE4C-745D-2B1D-B47B-7C11CC006495}"/>
              </a:ext>
            </a:extLst>
          </p:cNvPr>
          <p:cNvSpPr txBox="1"/>
          <p:nvPr/>
        </p:nvSpPr>
        <p:spPr>
          <a:xfrm>
            <a:off x="8003593" y="5758253"/>
            <a:ext cx="6378388" cy="738664"/>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Ryan </a:t>
            </a:r>
            <a:r>
              <a:rPr lang="en-US" b="1" i="0" dirty="0" err="1">
                <a:solidFill>
                  <a:srgbClr val="000000"/>
                </a:solidFill>
                <a:effectLst/>
                <a:latin typeface="Times New Roman" panose="02020603050405020304" pitchFamily="18" charset="0"/>
              </a:rPr>
              <a:t>Mercadante</a:t>
            </a:r>
            <a:r>
              <a:rPr lang="en-US" b="1" i="0" dirty="0">
                <a:solidFill>
                  <a:srgbClr val="000000"/>
                </a:solidFill>
                <a:effectLst/>
                <a:latin typeface="Times New Roman" panose="02020603050405020304" pitchFamily="18" charset="0"/>
              </a:rPr>
              <a:t> </a:t>
            </a:r>
          </a:p>
          <a:p>
            <a:pPr algn="l"/>
            <a:r>
              <a:rPr lang="en-US" sz="1200" b="0" i="0" dirty="0">
                <a:solidFill>
                  <a:srgbClr val="999999"/>
                </a:solidFill>
                <a:effectLst/>
                <a:latin typeface="Times New Roman" panose="02020603050405020304" pitchFamily="18" charset="0"/>
              </a:rPr>
              <a:t>Community Outreach and Test Lead</a:t>
            </a:r>
          </a:p>
          <a:p>
            <a:pPr algn="l"/>
            <a:endParaRPr lang="en-US" sz="1200" b="0" i="0" dirty="0">
              <a:solidFill>
                <a:srgbClr val="999999"/>
              </a:solidFill>
              <a:effectLst/>
              <a:latin typeface="Times New Roman" panose="02020603050405020304" pitchFamily="18" charset="0"/>
            </a:endParaRPr>
          </a:p>
        </p:txBody>
      </p:sp>
      <p:pic>
        <p:nvPicPr>
          <p:cNvPr id="24" name="Picture 23">
            <a:extLst>
              <a:ext uri="{FF2B5EF4-FFF2-40B4-BE49-F238E27FC236}">
                <a16:creationId xmlns:a16="http://schemas.microsoft.com/office/drawing/2014/main" id="{BC92A8CD-57D5-749F-02B3-541D9AC04946}"/>
              </a:ext>
            </a:extLst>
          </p:cNvPr>
          <p:cNvPicPr>
            <a:picLocks noChangeAspect="1"/>
          </p:cNvPicPr>
          <p:nvPr/>
        </p:nvPicPr>
        <p:blipFill>
          <a:blip r:embed="rId6"/>
          <a:stretch>
            <a:fillRect/>
          </a:stretch>
        </p:blipFill>
        <p:spPr>
          <a:xfrm>
            <a:off x="6408531" y="3921913"/>
            <a:ext cx="1352674" cy="1352674"/>
          </a:xfrm>
          <a:prstGeom prst="rect">
            <a:avLst/>
          </a:prstGeom>
        </p:spPr>
      </p:pic>
      <p:pic>
        <p:nvPicPr>
          <p:cNvPr id="25" name="Picture 24">
            <a:extLst>
              <a:ext uri="{FF2B5EF4-FFF2-40B4-BE49-F238E27FC236}">
                <a16:creationId xmlns:a16="http://schemas.microsoft.com/office/drawing/2014/main" id="{8FD58F30-54BF-13B2-ED64-9BE305B66CFB}"/>
              </a:ext>
            </a:extLst>
          </p:cNvPr>
          <p:cNvPicPr>
            <a:picLocks noChangeAspect="1"/>
          </p:cNvPicPr>
          <p:nvPr/>
        </p:nvPicPr>
        <p:blipFill rotWithShape="1">
          <a:blip r:embed="rId7"/>
          <a:srcRect l="25293" r="22751"/>
          <a:stretch/>
        </p:blipFill>
        <p:spPr>
          <a:xfrm>
            <a:off x="6549585" y="1988747"/>
            <a:ext cx="1075981" cy="1159732"/>
          </a:xfrm>
          <a:prstGeom prst="rect">
            <a:avLst/>
          </a:prstGeom>
        </p:spPr>
      </p:pic>
      <p:sp>
        <p:nvSpPr>
          <p:cNvPr id="26" name="TextBox 25">
            <a:extLst>
              <a:ext uri="{FF2B5EF4-FFF2-40B4-BE49-F238E27FC236}">
                <a16:creationId xmlns:a16="http://schemas.microsoft.com/office/drawing/2014/main" id="{6EEE77EB-4050-34D4-2216-4431CE200F92}"/>
              </a:ext>
            </a:extLst>
          </p:cNvPr>
          <p:cNvSpPr txBox="1"/>
          <p:nvPr/>
        </p:nvSpPr>
        <p:spPr>
          <a:xfrm>
            <a:off x="5483236" y="3396458"/>
            <a:ext cx="3203264" cy="461665"/>
          </a:xfrm>
          <a:prstGeom prst="rect">
            <a:avLst/>
          </a:prstGeom>
          <a:noFill/>
        </p:spPr>
        <p:txBody>
          <a:bodyPr wrap="square">
            <a:spAutoFit/>
          </a:bodyPr>
          <a:lstStyle/>
          <a:p>
            <a:pPr algn="ctr"/>
            <a:r>
              <a:rPr lang="en-US" sz="1200" b="1" i="1" dirty="0">
                <a:latin typeface="Times New Roman" panose="02020603050405020304" pitchFamily="18" charset="0"/>
              </a:rPr>
              <a:t>Software Engineering</a:t>
            </a:r>
          </a:p>
          <a:p>
            <a:pPr algn="ctr"/>
            <a:r>
              <a:rPr lang="en-US" sz="1200" b="1" i="1" dirty="0">
                <a:latin typeface="Times New Roman" panose="02020603050405020304" pitchFamily="18" charset="0"/>
              </a:rPr>
              <a:t>Class of 2023</a:t>
            </a:r>
          </a:p>
        </p:txBody>
      </p:sp>
      <p:pic>
        <p:nvPicPr>
          <p:cNvPr id="10" name="Picture 9">
            <a:extLst>
              <a:ext uri="{FF2B5EF4-FFF2-40B4-BE49-F238E27FC236}">
                <a16:creationId xmlns:a16="http://schemas.microsoft.com/office/drawing/2014/main" id="{293DBFC0-8078-FA2F-59DE-A40DF4759DDA}"/>
              </a:ext>
            </a:extLst>
          </p:cNvPr>
          <p:cNvPicPr>
            <a:picLocks noChangeAspect="1"/>
          </p:cNvPicPr>
          <p:nvPr/>
        </p:nvPicPr>
        <p:blipFill>
          <a:blip r:embed="rId8"/>
          <a:stretch>
            <a:fillRect/>
          </a:stretch>
        </p:blipFill>
        <p:spPr>
          <a:xfrm>
            <a:off x="1246904" y="1146798"/>
            <a:ext cx="1661331" cy="2076664"/>
          </a:xfrm>
          <a:prstGeom prst="rect">
            <a:avLst/>
          </a:prstGeom>
        </p:spPr>
      </p:pic>
      <p:sp>
        <p:nvSpPr>
          <p:cNvPr id="14" name="TextBox 13">
            <a:extLst>
              <a:ext uri="{FF2B5EF4-FFF2-40B4-BE49-F238E27FC236}">
                <a16:creationId xmlns:a16="http://schemas.microsoft.com/office/drawing/2014/main" id="{47C3B1A8-B5D8-94F1-2255-48379A90C010}"/>
              </a:ext>
            </a:extLst>
          </p:cNvPr>
          <p:cNvSpPr txBox="1"/>
          <p:nvPr/>
        </p:nvSpPr>
        <p:spPr>
          <a:xfrm>
            <a:off x="1246904" y="3267627"/>
            <a:ext cx="2808404" cy="1649682"/>
          </a:xfrm>
          <a:prstGeom prst="rect">
            <a:avLst/>
          </a:prstGeom>
          <a:noFill/>
        </p:spPr>
        <p:txBody>
          <a:bodyPr wrap="square">
            <a:spAutoFit/>
          </a:bodyPr>
          <a:lstStyle/>
          <a:p>
            <a:pPr>
              <a:spcAft>
                <a:spcPts val="375"/>
              </a:spcAft>
            </a:pPr>
            <a:r>
              <a:rPr lang="en-US" b="1" dirty="0">
                <a:solidFill>
                  <a:srgbClr val="000000"/>
                </a:solidFill>
                <a:latin typeface="Times New Roman" panose="02020603050405020304" pitchFamily="18" charset="0"/>
              </a:rPr>
              <a:t>Dr. Yutong Zhao </a:t>
            </a:r>
          </a:p>
          <a:p>
            <a:pPr>
              <a:spcAft>
                <a:spcPts val="375"/>
              </a:spcAft>
            </a:pPr>
            <a:r>
              <a:rPr lang="en-US" sz="1200" dirty="0">
                <a:solidFill>
                  <a:srgbClr val="999999"/>
                </a:solidFill>
                <a:latin typeface="Times New Roman" panose="02020603050405020304" pitchFamily="18" charset="0"/>
              </a:rPr>
              <a:t>Former Ph.D. student of Dr. Lu Xiao</a:t>
            </a:r>
          </a:p>
          <a:p>
            <a:pPr>
              <a:spcAft>
                <a:spcPts val="375"/>
              </a:spcAft>
            </a:pPr>
            <a:r>
              <a:rPr lang="en-US" b="0" i="0" dirty="0">
                <a:solidFill>
                  <a:srgbClr val="262626"/>
                </a:solidFill>
                <a:effectLst/>
                <a:latin typeface="Didact Gothic" panose="020F0502020204030204" pitchFamily="2" charset="0"/>
              </a:rPr>
              <a:t>Assistant Professor</a:t>
            </a:r>
          </a:p>
          <a:p>
            <a:pPr defTabSz="914354">
              <a:lnSpc>
                <a:spcPct val="90000"/>
              </a:lnSpc>
              <a:spcAft>
                <a:spcPts val="375"/>
              </a:spcAft>
              <a:buClr>
                <a:schemeClr val="accent4"/>
              </a:buClr>
            </a:pPr>
            <a:r>
              <a:rPr lang="en-US" sz="1200" dirty="0">
                <a:solidFill>
                  <a:srgbClr val="999999"/>
                </a:solidFill>
                <a:latin typeface="Times New Roman" panose="02020603050405020304" pitchFamily="18" charset="0"/>
              </a:rPr>
              <a:t>Computer Science &amp; Cybersecurity</a:t>
            </a:r>
            <a:br>
              <a:rPr lang="en-US" sz="1200" dirty="0">
                <a:solidFill>
                  <a:srgbClr val="999999"/>
                </a:solidFill>
                <a:latin typeface="Times New Roman" panose="02020603050405020304" pitchFamily="18" charset="0"/>
              </a:rPr>
            </a:br>
            <a:r>
              <a:rPr lang="en-US" sz="1200" dirty="0">
                <a:solidFill>
                  <a:srgbClr val="999999"/>
                </a:solidFill>
                <a:latin typeface="Times New Roman" panose="02020603050405020304" pitchFamily="18" charset="0"/>
              </a:rPr>
              <a:t>MIC D260</a:t>
            </a:r>
            <a:br>
              <a:rPr lang="en-US" sz="1200" dirty="0">
                <a:solidFill>
                  <a:srgbClr val="999999"/>
                </a:solidFill>
                <a:latin typeface="Times New Roman" panose="02020603050405020304" pitchFamily="18" charset="0"/>
              </a:rPr>
            </a:br>
            <a:r>
              <a:rPr lang="en-US" sz="1200" dirty="0">
                <a:solidFill>
                  <a:srgbClr val="999999"/>
                </a:solidFill>
                <a:latin typeface="Times New Roman" panose="02020603050405020304" pitchFamily="18" charset="0"/>
                <a:hlinkClick r:id="rId9">
                  <a:extLst>
                    <a:ext uri="{A12FA001-AC4F-418D-AE19-62706E023703}">
                      <ahyp:hlinkClr xmlns:ahyp="http://schemas.microsoft.com/office/drawing/2018/hyperlinkcolor" val="tx"/>
                    </a:ext>
                  </a:extLst>
                </a:hlinkClick>
              </a:rPr>
              <a:t>yutongzhao@ucmo.edu</a:t>
            </a:r>
            <a:br>
              <a:rPr lang="en-US" sz="1200" dirty="0">
                <a:solidFill>
                  <a:srgbClr val="999999"/>
                </a:solidFill>
                <a:latin typeface="Times New Roman" panose="02020603050405020304" pitchFamily="18" charset="0"/>
              </a:rPr>
            </a:br>
            <a:r>
              <a:rPr lang="en-US" sz="1200" dirty="0">
                <a:solidFill>
                  <a:srgbClr val="999999"/>
                </a:solidFill>
                <a:latin typeface="Times New Roman" panose="02020603050405020304" pitchFamily="18" charset="0"/>
                <a:hlinkClick r:id="rId10">
                  <a:extLst>
                    <a:ext uri="{A12FA001-AC4F-418D-AE19-62706E023703}">
                      <ahyp:hlinkClr xmlns:ahyp="http://schemas.microsoft.com/office/drawing/2018/hyperlinkcolor" val="tx"/>
                    </a:ext>
                  </a:extLst>
                </a:hlinkClick>
              </a:rPr>
              <a:t>(660) 543-6615</a:t>
            </a:r>
            <a:endParaRPr lang="en-US" sz="1200" dirty="0">
              <a:solidFill>
                <a:srgbClr val="999999"/>
              </a:solidFill>
              <a:latin typeface="Times New Roman" panose="02020603050405020304" pitchFamily="18" charset="0"/>
            </a:endParaRPr>
          </a:p>
        </p:txBody>
      </p:sp>
    </p:spTree>
    <p:extLst>
      <p:ext uri="{BB962C8B-B14F-4D97-AF65-F5344CB8AC3E}">
        <p14:creationId xmlns:p14="http://schemas.microsoft.com/office/powerpoint/2010/main" val="34450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03DE3-A280-1661-F664-86BB3C267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3A852-642C-CED3-0983-6B46A22A1A12}"/>
              </a:ext>
            </a:extLst>
          </p:cNvPr>
          <p:cNvSpPr>
            <a:spLocks noGrp="1"/>
          </p:cNvSpPr>
          <p:nvPr>
            <p:ph type="title"/>
          </p:nvPr>
        </p:nvSpPr>
        <p:spPr>
          <a:xfrm>
            <a:off x="374007" y="348324"/>
            <a:ext cx="10709031" cy="734621"/>
          </a:xfrm>
        </p:spPr>
        <p:txBody>
          <a:bodyPr>
            <a:normAutofit fontScale="90000"/>
          </a:bodyPr>
          <a:lstStyle/>
          <a:p>
            <a:pPr algn="ctr"/>
            <a:r>
              <a:rPr lang="en-HK" dirty="0"/>
              <a:t>Bonus Assignment</a:t>
            </a:r>
            <a:br>
              <a:rPr lang="en-HK" dirty="0"/>
            </a:br>
            <a:endParaRPr lang="en-US" dirty="0"/>
          </a:p>
        </p:txBody>
      </p:sp>
      <p:sp>
        <p:nvSpPr>
          <p:cNvPr id="5" name="Slide Number Placeholder 4">
            <a:extLst>
              <a:ext uri="{FF2B5EF4-FFF2-40B4-BE49-F238E27FC236}">
                <a16:creationId xmlns:a16="http://schemas.microsoft.com/office/drawing/2014/main" id="{0462AE00-D7D5-AC47-8F76-865A150636D4}"/>
              </a:ext>
            </a:extLst>
          </p:cNvPr>
          <p:cNvSpPr>
            <a:spLocks noGrp="1"/>
          </p:cNvSpPr>
          <p:nvPr>
            <p:ph type="sldNum" sz="quarter" idx="12"/>
          </p:nvPr>
        </p:nvSpPr>
        <p:spPr/>
        <p:txBody>
          <a:bodyPr/>
          <a:lstStyle/>
          <a:p>
            <a:fld id="{4267CD5E-26CF-4249-8540-BB1D07FD4227}" type="slidenum">
              <a:rPr lang="en-US" smtClean="0"/>
              <a:t>30</a:t>
            </a:fld>
            <a:endParaRPr lang="en-US"/>
          </a:p>
        </p:txBody>
      </p:sp>
      <p:sp>
        <p:nvSpPr>
          <p:cNvPr id="7" name="TextBox 6">
            <a:extLst>
              <a:ext uri="{FF2B5EF4-FFF2-40B4-BE49-F238E27FC236}">
                <a16:creationId xmlns:a16="http://schemas.microsoft.com/office/drawing/2014/main" id="{8E151B44-41BF-70D0-23CA-639709136289}"/>
              </a:ext>
            </a:extLst>
          </p:cNvPr>
          <p:cNvSpPr txBox="1"/>
          <p:nvPr/>
        </p:nvSpPr>
        <p:spPr>
          <a:xfrm>
            <a:off x="1186004" y="1072152"/>
            <a:ext cx="9406549" cy="489364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Objective</a:t>
            </a:r>
            <a:r>
              <a:rPr kumimoji="0" lang="en-US" altLang="en-US" sz="2400" b="0" i="0" u="none" strike="noStrike" cap="none" normalizeH="0" baseline="0" dirty="0">
                <a:ln>
                  <a:noFill/>
                </a:ln>
                <a:solidFill>
                  <a:schemeClr val="tx1"/>
                </a:solidFill>
                <a:effectLst/>
                <a:latin typeface="Arial" panose="020B0604020202020204" pitchFamily="34" charset="0"/>
              </a:rPr>
              <a:t>: Simulate stress testing on one </a:t>
            </a:r>
            <a:r>
              <a:rPr kumimoji="0" lang="en-US" altLang="en-US" sz="2400" b="0" i="0" u="none" strike="noStrike" cap="none" normalizeH="0" baseline="0" dirty="0" err="1">
                <a:ln>
                  <a:noFill/>
                </a:ln>
                <a:solidFill>
                  <a:schemeClr val="tx1"/>
                </a:solidFill>
                <a:effectLst/>
                <a:latin typeface="Arial" panose="020B0604020202020204" pitchFamily="34" charset="0"/>
              </a:rPr>
              <a:t>eFish'nSea</a:t>
            </a:r>
            <a:r>
              <a:rPr kumimoji="0" lang="en-US" altLang="en-US" sz="2400" b="0" i="0" u="none" strike="noStrike" cap="none" normalizeH="0" baseline="0" dirty="0">
                <a:ln>
                  <a:noFill/>
                </a:ln>
                <a:solidFill>
                  <a:schemeClr val="tx1"/>
                </a:solidFill>
                <a:effectLst/>
                <a:latin typeface="Arial" panose="020B0604020202020204" pitchFamily="34" charset="0"/>
              </a:rPr>
              <a:t> game to evaluate system performance under high load.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Setup</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39" lvl="1" indent="-285750" defTabSz="9144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Use </a:t>
            </a:r>
            <a:r>
              <a:rPr kumimoji="0" lang="en-US" altLang="en-US" sz="2400" b="0" i="0" u="none" strike="noStrike" cap="none" normalizeH="0" baseline="0" dirty="0" err="1">
                <a:ln>
                  <a:noFill/>
                </a:ln>
                <a:solidFill>
                  <a:schemeClr val="tx1"/>
                </a:solidFill>
                <a:effectLst/>
                <a:latin typeface="Arial" panose="020B0604020202020204" pitchFamily="34" charset="0"/>
                <a:hlinkClick r:id="rId2"/>
              </a:rPr>
              <a:t>Loadster</a:t>
            </a:r>
            <a:r>
              <a:rPr kumimoji="0" lang="en-US" altLang="en-US" sz="2400" b="0" i="0" u="none" strike="noStrike" cap="none" normalizeH="0" baseline="0" dirty="0">
                <a:ln>
                  <a:noFill/>
                </a:ln>
                <a:solidFill>
                  <a:schemeClr val="tx1"/>
                </a:solidFill>
                <a:effectLst/>
                <a:latin typeface="Arial" panose="020B0604020202020204" pitchFamily="34" charset="0"/>
              </a:rPr>
              <a:t> for stress test simulation.</a:t>
            </a:r>
          </a:p>
          <a:p>
            <a:pPr marL="742939" lvl="1" indent="-285750" defTabSz="9144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Follow step-by-step setup on GitHub: </a:t>
            </a:r>
            <a:r>
              <a:rPr kumimoji="0" lang="en-US" altLang="en-US" sz="2400" b="0" i="0" u="none" strike="noStrike" cap="none" normalizeH="0" baseline="0" dirty="0">
                <a:ln>
                  <a:noFill/>
                </a:ln>
                <a:solidFill>
                  <a:schemeClr val="tx1"/>
                </a:solidFill>
                <a:effectLst/>
                <a:latin typeface="Arial" panose="020B0604020202020204" pitchFamily="34" charset="0"/>
                <a:hlinkClick r:id="rId3"/>
              </a:rPr>
              <a:t>Tutorial on Stress Testing</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Usage Limit</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742939" lvl="1" indent="-285750" defTabSz="9144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Stay within </a:t>
            </a:r>
            <a:r>
              <a:rPr kumimoji="0" lang="en-US" altLang="en-US" sz="2400" b="1" i="0" u="none" strike="noStrike" cap="none" normalizeH="0" baseline="0" dirty="0">
                <a:ln>
                  <a:noFill/>
                </a:ln>
                <a:solidFill>
                  <a:schemeClr val="tx1"/>
                </a:solidFill>
                <a:effectLst/>
                <a:latin typeface="Arial" panose="020B0604020202020204" pitchFamily="34" charset="0"/>
              </a:rPr>
              <a:t>50 free fuels</a:t>
            </a:r>
            <a:r>
              <a:rPr kumimoji="0" lang="en-US" altLang="en-US" sz="2400" b="0" i="0" u="none" strike="noStrike" cap="none" normalizeH="0" baseline="0" dirty="0">
                <a:ln>
                  <a:noFill/>
                </a:ln>
                <a:solidFill>
                  <a:schemeClr val="tx1"/>
                </a:solidFill>
                <a:effectLst/>
                <a:latin typeface="Arial" panose="020B0604020202020204" pitchFamily="34" charset="0"/>
              </a:rPr>
              <a:t> provided by </a:t>
            </a:r>
            <a:r>
              <a:rPr kumimoji="0" lang="en-US" altLang="en-US" sz="2400" b="0" i="0" u="none" strike="noStrike" cap="none" normalizeH="0" baseline="0" dirty="0" err="1">
                <a:ln>
                  <a:noFill/>
                </a:ln>
                <a:solidFill>
                  <a:schemeClr val="tx1"/>
                </a:solidFill>
                <a:effectLst/>
                <a:latin typeface="Arial" panose="020B0604020202020204" pitchFamily="34" charset="0"/>
              </a:rPr>
              <a:t>Loadster</a:t>
            </a:r>
            <a:r>
              <a:rPr kumimoji="0" lang="en-US" altLang="en-US" sz="2400" b="0" i="0" u="none" strike="noStrike" cap="none" normalizeH="0" baseline="0" dirty="0">
                <a:ln>
                  <a:noFill/>
                </a:ln>
                <a:solidFill>
                  <a:schemeClr val="tx1"/>
                </a:solidFill>
                <a:effectLst/>
                <a:latin typeface="Arial" panose="020B0604020202020204" pitchFamily="34" charset="0"/>
              </a:rPr>
              <a:t> – plan tests carefully!</a:t>
            </a:r>
          </a:p>
          <a:p>
            <a:pPr marL="742939" lvl="1" indent="-285750" defTabSz="91440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latin typeface="Arial" panose="020B0604020202020204" pitchFamily="34" charset="0"/>
              </a:rPr>
              <a:t>Test </a:t>
            </a:r>
            <a:r>
              <a:rPr kumimoji="0" lang="en-US" altLang="en-US" sz="2400" b="1" i="0" u="none" strike="noStrike" cap="none" normalizeH="0" baseline="0" dirty="0">
                <a:ln>
                  <a:noFill/>
                </a:ln>
                <a:solidFill>
                  <a:schemeClr val="tx1"/>
                </a:solidFill>
                <a:effectLst/>
                <a:latin typeface="Arial" panose="020B0604020202020204" pitchFamily="34" charset="0"/>
              </a:rPr>
              <a:t>only one game</a:t>
            </a:r>
            <a:r>
              <a:rPr kumimoji="0" lang="en-US" altLang="en-US" sz="2400" b="0" i="0" u="none" strike="noStrike" cap="none" normalizeH="0" baseline="0" dirty="0">
                <a:ln>
                  <a:noFill/>
                </a:ln>
                <a:solidFill>
                  <a:schemeClr val="tx1"/>
                </a:solidFill>
                <a:effectLst/>
                <a:latin typeface="Arial" panose="020B0604020202020204" pitchFamily="34" charset="0"/>
              </a:rPr>
              <a:t> within </a:t>
            </a:r>
            <a:r>
              <a:rPr kumimoji="0" lang="en-US" altLang="en-US" sz="2400" b="0" i="0" u="none" strike="noStrike" cap="none" normalizeH="0" baseline="0" dirty="0" err="1">
                <a:ln>
                  <a:noFill/>
                </a:ln>
                <a:solidFill>
                  <a:schemeClr val="tx1"/>
                </a:solidFill>
                <a:effectLst/>
                <a:latin typeface="Arial" panose="020B0604020202020204" pitchFamily="34" charset="0"/>
              </a:rPr>
              <a:t>eFish'nSea</a:t>
            </a:r>
            <a:r>
              <a:rPr kumimoji="0" lang="en-US" altLang="en-US" sz="2400" b="0" i="0" u="none" strike="noStrike" cap="none" normalizeH="0" baseline="0" dirty="0">
                <a:ln>
                  <a:noFill/>
                </a:ln>
                <a:solidFill>
                  <a:schemeClr val="tx1"/>
                </a:solidFill>
                <a:effectLst/>
                <a:latin typeface="Arial" panose="020B0604020202020204" pitchFamily="34" charset="0"/>
              </a:rPr>
              <a:t> to avoid exceeding limits.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Deliverables</a:t>
            </a:r>
            <a:r>
              <a:rPr kumimoji="0" lang="en-US" altLang="en-US" sz="2400" b="0" i="0" u="none" strike="noStrike" cap="none" normalizeH="0" baseline="0" dirty="0">
                <a:ln>
                  <a:noFill/>
                </a:ln>
                <a:solidFill>
                  <a:schemeClr val="tx1"/>
                </a:solidFill>
                <a:effectLst/>
                <a:latin typeface="Arial" panose="020B0604020202020204" pitchFamily="34" charset="0"/>
              </a:rPr>
              <a:t>: Report including setup, collected data, analysis, and performance recommendations. </a:t>
            </a:r>
          </a:p>
        </p:txBody>
      </p:sp>
      <p:sp>
        <p:nvSpPr>
          <p:cNvPr id="10" name="TextBox 9">
            <a:extLst>
              <a:ext uri="{FF2B5EF4-FFF2-40B4-BE49-F238E27FC236}">
                <a16:creationId xmlns:a16="http://schemas.microsoft.com/office/drawing/2014/main" id="{050BFD27-BA8F-B2DE-6036-1D6325716603}"/>
              </a:ext>
            </a:extLst>
          </p:cNvPr>
          <p:cNvSpPr txBox="1"/>
          <p:nvPr/>
        </p:nvSpPr>
        <p:spPr>
          <a:xfrm>
            <a:off x="5137753" y="6136236"/>
            <a:ext cx="10117335" cy="646331"/>
          </a:xfrm>
          <a:prstGeom prst="rect">
            <a:avLst/>
          </a:prstGeom>
          <a:noFill/>
        </p:spPr>
        <p:txBody>
          <a:bodyPr wrap="square">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https://sit.instructure.com/courses/74549/assignments/540676</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009675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D49CAB-FA16-D193-ECD9-AB8AB88E0C62}"/>
              </a:ext>
            </a:extLst>
          </p:cNvPr>
          <p:cNvSpPr>
            <a:spLocks noGrp="1"/>
          </p:cNvSpPr>
          <p:nvPr>
            <p:ph type="body" idx="1"/>
          </p:nvPr>
        </p:nvSpPr>
        <p:spPr>
          <a:xfrm>
            <a:off x="6714567" y="1604682"/>
            <a:ext cx="4672615" cy="4515594"/>
          </a:xfrm>
        </p:spPr>
        <p:txBody>
          <a:bodyPr>
            <a:normAutofit/>
          </a:bodyPr>
          <a:lstStyle/>
          <a:p>
            <a:pPr algn="l"/>
            <a:r>
              <a:rPr lang="en-HK" dirty="0"/>
              <a:t>Today’s Agenda</a:t>
            </a:r>
          </a:p>
          <a:p>
            <a:pPr marL="342900" indent="-342900" algn="l">
              <a:buFont typeface="Arial" panose="020B0604020202020204" pitchFamily="34" charset="0"/>
              <a:buChar char="•"/>
            </a:pPr>
            <a:r>
              <a:rPr lang="en-US" dirty="0"/>
              <a:t>(15 min) What is software performance and how are real-world performance issues caused and resolved?</a:t>
            </a:r>
          </a:p>
          <a:p>
            <a:pPr marL="342900" indent="-342900" algn="l">
              <a:buFont typeface="Arial" panose="020B0604020202020204" pitchFamily="34" charset="0"/>
              <a:buChar char="•"/>
            </a:pPr>
            <a:r>
              <a:rPr lang="en-US" dirty="0"/>
              <a:t>(30 min) Learn with </a:t>
            </a:r>
            <a:r>
              <a:rPr lang="en-US" dirty="0" err="1"/>
              <a:t>eFishN’Sea</a:t>
            </a:r>
            <a:r>
              <a:rPr lang="en-US" dirty="0"/>
              <a:t>: </a:t>
            </a:r>
            <a:r>
              <a:rPr lang="en-US" sz="1800" b="0" i="0" u="sng" strike="noStrike" dirty="0">
                <a:solidFill>
                  <a:srgbClr val="1155CC"/>
                </a:solidFill>
                <a:effectLst/>
                <a:latin typeface="Arial" panose="020B0604020202020204" pitchFamily="34" charset="0"/>
                <a:hlinkClick r:id="rId2"/>
              </a:rPr>
              <a:t>https://efish-n-sea.github.io/</a:t>
            </a:r>
            <a:endParaRPr lang="en-US" sz="1800" b="0" i="0" u="none" strike="noStrike" dirty="0">
              <a:solidFill>
                <a:srgbClr val="000000"/>
              </a:solidFill>
              <a:effectLst/>
              <a:latin typeface="Arial" panose="020B0604020202020204" pitchFamily="34" charset="0"/>
            </a:endParaRPr>
          </a:p>
          <a:p>
            <a:pPr marL="342900" indent="-342900" algn="l">
              <a:buFont typeface="Arial" panose="020B0604020202020204" pitchFamily="34" charset="0"/>
              <a:buChar char="•"/>
            </a:pPr>
            <a:r>
              <a:rPr lang="en-US" dirty="0"/>
              <a:t>(15 min) Wrap-up</a:t>
            </a:r>
          </a:p>
          <a:p>
            <a:pPr marL="800078" lvl="1" indent="-342900">
              <a:buFont typeface="Arial" panose="020B0604020202020204" pitchFamily="34" charset="0"/>
              <a:buChar char="•"/>
            </a:pPr>
            <a:r>
              <a:rPr lang="en-US" dirty="0"/>
              <a:t>Survey </a:t>
            </a:r>
          </a:p>
          <a:p>
            <a:pPr marL="800078" lvl="1" indent="-342900">
              <a:buFont typeface="Arial" panose="020B0604020202020204" pitchFamily="34" charset="0"/>
              <a:buChar char="•"/>
            </a:pPr>
            <a:r>
              <a:rPr lang="en-US" dirty="0"/>
              <a:t>Simulation Assignment (Bonus)</a:t>
            </a:r>
          </a:p>
          <a:p>
            <a:pPr marL="800078" lvl="1" indent="-342900">
              <a:buFont typeface="Arial" panose="020B0604020202020204" pitchFamily="34" charset="0"/>
              <a:buChar char="•"/>
            </a:pPr>
            <a:r>
              <a:rPr lang="en-US" dirty="0"/>
              <a:t>Close</a:t>
            </a:r>
          </a:p>
        </p:txBody>
      </p:sp>
    </p:spTree>
    <p:extLst>
      <p:ext uri="{BB962C8B-B14F-4D97-AF65-F5344CB8AC3E}">
        <p14:creationId xmlns:p14="http://schemas.microsoft.com/office/powerpoint/2010/main" val="61440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638B61BD-0EE1-4D29-B894-126CD61C5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BBC14DD5-C584-4158-BF76-ECE3C6DB4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947992 w 12192000"/>
              <a:gd name="connsiteY0" fmla="*/ 2457985 h 6858000"/>
              <a:gd name="connsiteX1" fmla="*/ 5926156 w 12192000"/>
              <a:gd name="connsiteY1" fmla="*/ 2472983 h 6858000"/>
              <a:gd name="connsiteX2" fmla="*/ 6047792 w 12192000"/>
              <a:gd name="connsiteY2" fmla="*/ 2529213 h 6858000"/>
              <a:gd name="connsiteX3" fmla="*/ 5857576 w 12192000"/>
              <a:gd name="connsiteY3" fmla="*/ 2499619 h 6858000"/>
              <a:gd name="connsiteX4" fmla="*/ 5854328 w 12192000"/>
              <a:gd name="connsiteY4" fmla="*/ 2518740 h 6858000"/>
              <a:gd name="connsiteX5" fmla="*/ 6070351 w 12192000"/>
              <a:gd name="connsiteY5" fmla="*/ 2591134 h 6858000"/>
              <a:gd name="connsiteX6" fmla="*/ 6051040 w 12192000"/>
              <a:gd name="connsiteY6" fmla="*/ 2602290 h 6858000"/>
              <a:gd name="connsiteX7" fmla="*/ 5936261 w 12192000"/>
              <a:gd name="connsiteY7" fmla="*/ 2574288 h 6858000"/>
              <a:gd name="connsiteX8" fmla="*/ 5913160 w 12192000"/>
              <a:gd name="connsiteY8" fmla="*/ 2581573 h 6858000"/>
              <a:gd name="connsiteX9" fmla="*/ 5924531 w 12192000"/>
              <a:gd name="connsiteY9" fmla="*/ 2615492 h 6858000"/>
              <a:gd name="connsiteX10" fmla="*/ 5974341 w 12192000"/>
              <a:gd name="connsiteY10" fmla="*/ 2628696 h 6858000"/>
              <a:gd name="connsiteX11" fmla="*/ 6051944 w 12192000"/>
              <a:gd name="connsiteY11" fmla="*/ 2708377 h 6858000"/>
              <a:gd name="connsiteX12" fmla="*/ 5934457 w 12192000"/>
              <a:gd name="connsiteY12" fmla="*/ 2698814 h 6858000"/>
              <a:gd name="connsiteX13" fmla="*/ 5913702 w 12192000"/>
              <a:gd name="connsiteY13" fmla="*/ 2718165 h 6858000"/>
              <a:gd name="connsiteX14" fmla="*/ 5905761 w 12192000"/>
              <a:gd name="connsiteY14" fmla="*/ 2743207 h 6858000"/>
              <a:gd name="connsiteX15" fmla="*/ 5860282 w 12192000"/>
              <a:gd name="connsiteY15" fmla="*/ 2763923 h 6858000"/>
              <a:gd name="connsiteX16" fmla="*/ 5931750 w 12192000"/>
              <a:gd name="connsiteY16" fmla="*/ 2787144 h 6858000"/>
              <a:gd name="connsiteX17" fmla="*/ 5855409 w 12192000"/>
              <a:gd name="connsiteY17" fmla="*/ 2787144 h 6858000"/>
              <a:gd name="connsiteX18" fmla="*/ 5767701 w 12192000"/>
              <a:gd name="connsiteY18" fmla="*/ 2771209 h 6858000"/>
              <a:gd name="connsiteX19" fmla="*/ 5674216 w 12192000"/>
              <a:gd name="connsiteY19" fmla="*/ 2776216 h 6858000"/>
              <a:gd name="connsiteX20" fmla="*/ 5487249 w 12192000"/>
              <a:gd name="connsiteY20" fmla="*/ 2746850 h 6858000"/>
              <a:gd name="connsiteX21" fmla="*/ 5398276 w 12192000"/>
              <a:gd name="connsiteY21" fmla="*/ 2748898 h 6858000"/>
              <a:gd name="connsiteX22" fmla="*/ 5892947 w 12192000"/>
              <a:gd name="connsiteY22" fmla="*/ 2946502 h 6858000"/>
              <a:gd name="connsiteX23" fmla="*/ 5867682 w 12192000"/>
              <a:gd name="connsiteY23" fmla="*/ 2989983 h 6858000"/>
              <a:gd name="connsiteX24" fmla="*/ 5971273 w 12192000"/>
              <a:gd name="connsiteY24" fmla="*/ 3037335 h 6858000"/>
              <a:gd name="connsiteX25" fmla="*/ 5996719 w 12192000"/>
              <a:gd name="connsiteY25" fmla="*/ 3084231 h 6858000"/>
              <a:gd name="connsiteX26" fmla="*/ 5964776 w 12192000"/>
              <a:gd name="connsiteY26" fmla="*/ 3080134 h 6858000"/>
              <a:gd name="connsiteX27" fmla="*/ 5937344 w 12192000"/>
              <a:gd name="connsiteY27" fmla="*/ 3089012 h 6858000"/>
              <a:gd name="connsiteX28" fmla="*/ 5948713 w 12192000"/>
              <a:gd name="connsiteY28" fmla="*/ 3148657 h 6858000"/>
              <a:gd name="connsiteX29" fmla="*/ 6095075 w 12192000"/>
              <a:gd name="connsiteY29" fmla="*/ 3225605 h 6858000"/>
              <a:gd name="connsiteX30" fmla="*/ 6108249 w 12192000"/>
              <a:gd name="connsiteY30" fmla="*/ 3250646 h 6858000"/>
              <a:gd name="connsiteX31" fmla="*/ 6090744 w 12192000"/>
              <a:gd name="connsiteY31" fmla="*/ 3268403 h 6858000"/>
              <a:gd name="connsiteX32" fmla="*/ 6043461 w 12192000"/>
              <a:gd name="connsiteY32" fmla="*/ 3277509 h 6858000"/>
              <a:gd name="connsiteX33" fmla="*/ 6109692 w 12192000"/>
              <a:gd name="connsiteY33" fmla="*/ 3362879 h 6858000"/>
              <a:gd name="connsiteX34" fmla="*/ 6133877 w 12192000"/>
              <a:gd name="connsiteY34" fmla="*/ 3386554 h 6858000"/>
              <a:gd name="connsiteX35" fmla="*/ 6175205 w 12192000"/>
              <a:gd name="connsiteY35" fmla="*/ 3423208 h 6858000"/>
              <a:gd name="connsiteX36" fmla="*/ 6175926 w 12192000"/>
              <a:gd name="connsiteY36" fmla="*/ 3434363 h 6858000"/>
              <a:gd name="connsiteX37" fmla="*/ 6119620 w 12192000"/>
              <a:gd name="connsiteY37" fmla="*/ 3473747 h 6858000"/>
              <a:gd name="connsiteX38" fmla="*/ 6018015 w 12192000"/>
              <a:gd name="connsiteY38" fmla="*/ 3463046 h 6858000"/>
              <a:gd name="connsiteX39" fmla="*/ 6168166 w 12192000"/>
              <a:gd name="connsiteY39" fmla="*/ 3521781 h 6858000"/>
              <a:gd name="connsiteX40" fmla="*/ 5682157 w 12192000"/>
              <a:gd name="connsiteY40" fmla="*/ 3381775 h 6858000"/>
              <a:gd name="connsiteX41" fmla="*/ 5713198 w 12192000"/>
              <a:gd name="connsiteY41" fmla="*/ 3418426 h 6858000"/>
              <a:gd name="connsiteX42" fmla="*/ 5883202 w 12192000"/>
              <a:gd name="connsiteY42" fmla="*/ 3514950 h 6858000"/>
              <a:gd name="connsiteX43" fmla="*/ 5931387 w 12192000"/>
              <a:gd name="connsiteY43" fmla="*/ 3575508 h 6858000"/>
              <a:gd name="connsiteX44" fmla="*/ 5981919 w 12192000"/>
              <a:gd name="connsiteY44" fmla="*/ 3608971 h 6858000"/>
              <a:gd name="connsiteX45" fmla="*/ 6052845 w 12192000"/>
              <a:gd name="connsiteY45" fmla="*/ 3608290 h 6858000"/>
              <a:gd name="connsiteX46" fmla="*/ 6103196 w 12192000"/>
              <a:gd name="connsiteY46" fmla="*/ 3659739 h 6858000"/>
              <a:gd name="connsiteX47" fmla="*/ 6050680 w 12192000"/>
              <a:gd name="connsiteY47" fmla="*/ 3670666 h 6858000"/>
              <a:gd name="connsiteX48" fmla="*/ 5989139 w 12192000"/>
              <a:gd name="connsiteY48" fmla="*/ 3662243 h 6858000"/>
              <a:gd name="connsiteX49" fmla="*/ 5856311 w 12192000"/>
              <a:gd name="connsiteY49" fmla="*/ 3664973 h 6858000"/>
              <a:gd name="connsiteX50" fmla="*/ 5780153 w 12192000"/>
              <a:gd name="connsiteY50" fmla="*/ 3674991 h 6858000"/>
              <a:gd name="connsiteX51" fmla="*/ 5605096 w 12192000"/>
              <a:gd name="connsiteY51" fmla="*/ 3657917 h 6858000"/>
              <a:gd name="connsiteX52" fmla="*/ 5615384 w 12192000"/>
              <a:gd name="connsiteY52" fmla="*/ 3701627 h 6858000"/>
              <a:gd name="connsiteX53" fmla="*/ 5608886 w 12192000"/>
              <a:gd name="connsiteY53" fmla="*/ 3739645 h 6858000"/>
              <a:gd name="connsiteX54" fmla="*/ 5606359 w 12192000"/>
              <a:gd name="connsiteY54" fmla="*/ 3822284 h 6858000"/>
              <a:gd name="connsiteX55" fmla="*/ 5607984 w 12192000"/>
              <a:gd name="connsiteY55" fmla="*/ 3835716 h 6858000"/>
              <a:gd name="connsiteX56" fmla="*/ 5568822 w 12192000"/>
              <a:gd name="connsiteY56" fmla="*/ 3844366 h 6858000"/>
              <a:gd name="connsiteX57" fmla="*/ 5802171 w 12192000"/>
              <a:gd name="connsiteY57" fmla="*/ 4016244 h 6858000"/>
              <a:gd name="connsiteX58" fmla="*/ 5646244 w 12192000"/>
              <a:gd name="connsiteY58" fmla="*/ 3972534 h 6858000"/>
              <a:gd name="connsiteX59" fmla="*/ 5625129 w 12192000"/>
              <a:gd name="connsiteY59" fmla="*/ 4044701 h 6858000"/>
              <a:gd name="connsiteX60" fmla="*/ 5698400 w 12192000"/>
              <a:gd name="connsiteY60" fmla="*/ 4108899 h 6858000"/>
              <a:gd name="connsiteX61" fmla="*/ 5725470 w 12192000"/>
              <a:gd name="connsiteY61" fmla="*/ 4235930 h 6858000"/>
              <a:gd name="connsiteX62" fmla="*/ 5712295 w 12192000"/>
              <a:gd name="connsiteY62" fmla="*/ 4352032 h 6858000"/>
              <a:gd name="connsiteX63" fmla="*/ 5680894 w 12192000"/>
              <a:gd name="connsiteY63" fmla="*/ 4388911 h 6858000"/>
              <a:gd name="connsiteX64" fmla="*/ 5635415 w 12192000"/>
              <a:gd name="connsiteY64" fmla="*/ 4455158 h 6858000"/>
              <a:gd name="connsiteX65" fmla="*/ 5607263 w 12192000"/>
              <a:gd name="connsiteY65" fmla="*/ 4496136 h 6858000"/>
              <a:gd name="connsiteX66" fmla="*/ 5509446 w 12192000"/>
              <a:gd name="connsiteY66" fmla="*/ 4480201 h 6858000"/>
              <a:gd name="connsiteX67" fmla="*/ 5639928 w 12192000"/>
              <a:gd name="connsiteY67" fmla="*/ 4584239 h 6858000"/>
              <a:gd name="connsiteX68" fmla="*/ 5534171 w 12192000"/>
              <a:gd name="connsiteY68" fmla="*/ 4571262 h 6858000"/>
              <a:gd name="connsiteX69" fmla="*/ 5499701 w 12192000"/>
              <a:gd name="connsiteY69" fmla="*/ 4578547 h 6858000"/>
              <a:gd name="connsiteX70" fmla="*/ 5519373 w 12192000"/>
              <a:gd name="connsiteY70" fmla="*/ 4612239 h 6858000"/>
              <a:gd name="connsiteX71" fmla="*/ 5596974 w 12192000"/>
              <a:gd name="connsiteY71" fmla="*/ 4669379 h 6858000"/>
              <a:gd name="connsiteX72" fmla="*/ 5756873 w 12192000"/>
              <a:gd name="connsiteY72" fmla="*/ 4824185 h 6858000"/>
              <a:gd name="connsiteX73" fmla="*/ 5602028 w 12192000"/>
              <a:gd name="connsiteY73" fmla="*/ 4753158 h 6858000"/>
              <a:gd name="connsiteX74" fmla="*/ 5765173 w 12192000"/>
              <a:gd name="connsiteY74" fmla="*/ 4912286 h 6858000"/>
              <a:gd name="connsiteX75" fmla="*/ 5801450 w 12192000"/>
              <a:gd name="connsiteY75" fmla="*/ 4965101 h 6858000"/>
              <a:gd name="connsiteX76" fmla="*/ 5874721 w 12192000"/>
              <a:gd name="connsiteY76" fmla="*/ 5096229 h 6858000"/>
              <a:gd name="connsiteX77" fmla="*/ 5871110 w 12192000"/>
              <a:gd name="connsiteY77" fmla="*/ 5111026 h 6858000"/>
              <a:gd name="connsiteX78" fmla="*/ 5786469 w 12192000"/>
              <a:gd name="connsiteY78" fmla="*/ 5089855 h 6858000"/>
              <a:gd name="connsiteX79" fmla="*/ 5896196 w 12192000"/>
              <a:gd name="connsiteY79" fmla="*/ 5200041 h 6858000"/>
              <a:gd name="connsiteX80" fmla="*/ 6009534 w 12192000"/>
              <a:gd name="connsiteY80" fmla="*/ 5284725 h 6858000"/>
              <a:gd name="connsiteX81" fmla="*/ 5929042 w 12192000"/>
              <a:gd name="connsiteY81" fmla="*/ 5271751 h 6858000"/>
              <a:gd name="connsiteX82" fmla="*/ 5818413 w 12192000"/>
              <a:gd name="connsiteY82" fmla="*/ 5223260 h 6858000"/>
              <a:gd name="connsiteX83" fmla="*/ 5779973 w 12192000"/>
              <a:gd name="connsiteY83" fmla="*/ 5241473 h 6858000"/>
              <a:gd name="connsiteX84" fmla="*/ 5884826 w 12192000"/>
              <a:gd name="connsiteY84" fmla="*/ 5321606 h 6858000"/>
              <a:gd name="connsiteX85" fmla="*/ 5944924 w 12192000"/>
              <a:gd name="connsiteY85" fmla="*/ 5358715 h 6858000"/>
              <a:gd name="connsiteX86" fmla="*/ 5968926 w 12192000"/>
              <a:gd name="connsiteY86" fmla="*/ 5387170 h 6858000"/>
              <a:gd name="connsiteX87" fmla="*/ 6037505 w 12192000"/>
              <a:gd name="connsiteY87" fmla="*/ 5488704 h 6858000"/>
              <a:gd name="connsiteX88" fmla="*/ 6238910 w 12192000"/>
              <a:gd name="connsiteY88" fmla="*/ 5599571 h 6858000"/>
              <a:gd name="connsiteX89" fmla="*/ 6427321 w 12192000"/>
              <a:gd name="connsiteY89" fmla="*/ 5737302 h 6858000"/>
              <a:gd name="connsiteX90" fmla="*/ 6574408 w 12192000"/>
              <a:gd name="connsiteY90" fmla="*/ 5823126 h 6858000"/>
              <a:gd name="connsiteX91" fmla="*/ 6946177 w 12192000"/>
              <a:gd name="connsiteY91" fmla="*/ 5933538 h 6858000"/>
              <a:gd name="connsiteX92" fmla="*/ 8356197 w 12192000"/>
              <a:gd name="connsiteY92" fmla="*/ 5184561 h 6858000"/>
              <a:gd name="connsiteX93" fmla="*/ 8374063 w 12192000"/>
              <a:gd name="connsiteY93" fmla="*/ 5162249 h 6858000"/>
              <a:gd name="connsiteX94" fmla="*/ 8442461 w 12192000"/>
              <a:gd name="connsiteY94" fmla="*/ 5078246 h 6858000"/>
              <a:gd name="connsiteX95" fmla="*/ 8500574 w 12192000"/>
              <a:gd name="connsiteY95" fmla="*/ 5002664 h 6858000"/>
              <a:gd name="connsiteX96" fmla="*/ 8470255 w 12192000"/>
              <a:gd name="connsiteY96" fmla="*/ 4977167 h 6858000"/>
              <a:gd name="connsiteX97" fmla="*/ 8511222 w 12192000"/>
              <a:gd name="connsiteY97" fmla="*/ 4905001 h 6858000"/>
              <a:gd name="connsiteX98" fmla="*/ 8641522 w 12192000"/>
              <a:gd name="connsiteY98" fmla="*/ 4682584 h 6858000"/>
              <a:gd name="connsiteX99" fmla="*/ 8698730 w 12192000"/>
              <a:gd name="connsiteY99" fmla="*/ 4633640 h 6858000"/>
              <a:gd name="connsiteX100" fmla="*/ 8768393 w 12192000"/>
              <a:gd name="connsiteY100" fmla="*/ 4510479 h 6858000"/>
              <a:gd name="connsiteX101" fmla="*/ 8778319 w 12192000"/>
              <a:gd name="connsiteY101" fmla="*/ 4482024 h 6858000"/>
              <a:gd name="connsiteX102" fmla="*/ 8764062 w 12192000"/>
              <a:gd name="connsiteY102" fmla="*/ 4445824 h 6858000"/>
              <a:gd name="connsiteX103" fmla="*/ 8753414 w 12192000"/>
              <a:gd name="connsiteY103" fmla="*/ 4409400 h 6858000"/>
              <a:gd name="connsiteX104" fmla="*/ 8767310 w 12192000"/>
              <a:gd name="connsiteY104" fmla="*/ 4398700 h 6858000"/>
              <a:gd name="connsiteX105" fmla="*/ 8856643 w 12192000"/>
              <a:gd name="connsiteY105" fmla="*/ 4380261 h 6858000"/>
              <a:gd name="connsiteX106" fmla="*/ 8804848 w 12192000"/>
              <a:gd name="connsiteY106" fmla="*/ 4311055 h 6858000"/>
              <a:gd name="connsiteX107" fmla="*/ 8713530 w 12192000"/>
              <a:gd name="connsiteY107" fmla="*/ 4207927 h 6858000"/>
              <a:gd name="connsiteX108" fmla="*/ 8672022 w 12192000"/>
              <a:gd name="connsiteY108" fmla="*/ 4134623 h 6858000"/>
              <a:gd name="connsiteX109" fmla="*/ 8667148 w 12192000"/>
              <a:gd name="connsiteY109" fmla="*/ 4069059 h 6858000"/>
              <a:gd name="connsiteX110" fmla="*/ 8585575 w 12192000"/>
              <a:gd name="connsiteY110" fmla="*/ 4030359 h 6858000"/>
              <a:gd name="connsiteX111" fmla="*/ 8662275 w 12192000"/>
              <a:gd name="connsiteY111" fmla="*/ 3891717 h 6858000"/>
              <a:gd name="connsiteX112" fmla="*/ 8670037 w 12192000"/>
              <a:gd name="connsiteY112" fmla="*/ 3863033 h 6858000"/>
              <a:gd name="connsiteX113" fmla="*/ 8624017 w 12192000"/>
              <a:gd name="connsiteY113" fmla="*/ 3760362 h 6858000"/>
              <a:gd name="connsiteX114" fmla="*/ 8616436 w 12192000"/>
              <a:gd name="connsiteY114" fmla="*/ 3743970 h 6858000"/>
              <a:gd name="connsiteX115" fmla="*/ 8599473 w 12192000"/>
              <a:gd name="connsiteY115" fmla="*/ 3711188 h 6858000"/>
              <a:gd name="connsiteX116" fmla="*/ 8550745 w 12192000"/>
              <a:gd name="connsiteY116" fmla="*/ 3703220 h 6858000"/>
              <a:gd name="connsiteX117" fmla="*/ 8576010 w 12192000"/>
              <a:gd name="connsiteY117" fmla="*/ 3680000 h 6858000"/>
              <a:gd name="connsiteX118" fmla="*/ 8625100 w 12192000"/>
              <a:gd name="connsiteY118" fmla="*/ 3601459 h 6858000"/>
              <a:gd name="connsiteX119" fmla="*/ 8592433 w 12192000"/>
              <a:gd name="connsiteY119" fmla="*/ 3526333 h 6858000"/>
              <a:gd name="connsiteX120" fmla="*/ 8590269 w 12192000"/>
              <a:gd name="connsiteY120" fmla="*/ 3484900 h 6858000"/>
              <a:gd name="connsiteX121" fmla="*/ 8645312 w 12192000"/>
              <a:gd name="connsiteY121" fmla="*/ 3431858 h 6858000"/>
              <a:gd name="connsiteX122" fmla="*/ 8686820 w 12192000"/>
              <a:gd name="connsiteY122" fmla="*/ 3410914 h 6858000"/>
              <a:gd name="connsiteX123" fmla="*/ 8705950 w 12192000"/>
              <a:gd name="connsiteY123" fmla="*/ 3380864 h 6858000"/>
              <a:gd name="connsiteX124" fmla="*/ 8683391 w 12192000"/>
              <a:gd name="connsiteY124" fmla="*/ 3355822 h 6858000"/>
              <a:gd name="connsiteX125" fmla="*/ 8583229 w 12192000"/>
              <a:gd name="connsiteY125" fmla="*/ 3296177 h 6858000"/>
              <a:gd name="connsiteX126" fmla="*/ 8637190 w 12192000"/>
              <a:gd name="connsiteY126" fmla="*/ 3246320 h 6858000"/>
              <a:gd name="connsiteX127" fmla="*/ 8355114 w 12192000"/>
              <a:gd name="connsiteY127" fmla="*/ 3011154 h 6858000"/>
              <a:gd name="connsiteX128" fmla="*/ 8321004 w 12192000"/>
              <a:gd name="connsiteY128" fmla="*/ 2975186 h 6858000"/>
              <a:gd name="connsiteX129" fmla="*/ 8139993 w 12192000"/>
              <a:gd name="connsiteY129" fmla="*/ 2887993 h 6858000"/>
              <a:gd name="connsiteX130" fmla="*/ 7953747 w 12192000"/>
              <a:gd name="connsiteY130" fmla="*/ 2826301 h 6858000"/>
              <a:gd name="connsiteX131" fmla="*/ 8083145 w 12192000"/>
              <a:gd name="connsiteY131" fmla="*/ 2696083 h 6858000"/>
              <a:gd name="connsiteX132" fmla="*/ 7885529 w 12192000"/>
              <a:gd name="connsiteY132" fmla="*/ 2665804 h 6858000"/>
              <a:gd name="connsiteX133" fmla="*/ 7866219 w 12192000"/>
              <a:gd name="connsiteY133" fmla="*/ 2666715 h 6858000"/>
              <a:gd name="connsiteX134" fmla="*/ 7478205 w 12192000"/>
              <a:gd name="connsiteY134" fmla="*/ 2646681 h 6858000"/>
              <a:gd name="connsiteX135" fmla="*/ 6921993 w 12192000"/>
              <a:gd name="connsiteY135" fmla="*/ 2580207 h 6858000"/>
              <a:gd name="connsiteX136" fmla="*/ 6461612 w 12192000"/>
              <a:gd name="connsiteY136" fmla="*/ 2540368 h 6858000"/>
              <a:gd name="connsiteX137" fmla="*/ 5971453 w 12192000"/>
              <a:gd name="connsiteY137" fmla="*/ 2462965 h 6858000"/>
              <a:gd name="connsiteX138" fmla="*/ 5947992 w 12192000"/>
              <a:gd name="connsiteY138" fmla="*/ 2457985 h 6858000"/>
              <a:gd name="connsiteX139" fmla="*/ 0 w 12192000"/>
              <a:gd name="connsiteY139" fmla="*/ 0 h 6858000"/>
              <a:gd name="connsiteX140" fmla="*/ 8078332 w 12192000"/>
              <a:gd name="connsiteY140" fmla="*/ 0 h 6858000"/>
              <a:gd name="connsiteX141" fmla="*/ 8051806 w 12192000"/>
              <a:gd name="connsiteY141" fmla="*/ 19899 h 6858000"/>
              <a:gd name="connsiteX142" fmla="*/ 7919411 w 12192000"/>
              <a:gd name="connsiteY142" fmla="*/ 69998 h 6858000"/>
              <a:gd name="connsiteX143" fmla="*/ 7880558 w 12192000"/>
              <a:gd name="connsiteY143" fmla="*/ 103665 h 6858000"/>
              <a:gd name="connsiteX144" fmla="*/ 7913505 w 12192000"/>
              <a:gd name="connsiteY144" fmla="*/ 144066 h 6858000"/>
              <a:gd name="connsiteX145" fmla="*/ 7984993 w 12192000"/>
              <a:gd name="connsiteY145" fmla="*/ 172224 h 6858000"/>
              <a:gd name="connsiteX146" fmla="*/ 8079793 w 12192000"/>
              <a:gd name="connsiteY146" fmla="*/ 243535 h 6858000"/>
              <a:gd name="connsiteX147" fmla="*/ 8076065 w 12192000"/>
              <a:gd name="connsiteY147" fmla="*/ 299239 h 6858000"/>
              <a:gd name="connsiteX148" fmla="*/ 8019804 w 12192000"/>
              <a:gd name="connsiteY148" fmla="*/ 400240 h 6858000"/>
              <a:gd name="connsiteX149" fmla="*/ 8104349 w 12192000"/>
              <a:gd name="connsiteY149" fmla="*/ 505833 h 6858000"/>
              <a:gd name="connsiteX150" fmla="*/ 8147864 w 12192000"/>
              <a:gd name="connsiteY150" fmla="*/ 537052 h 6858000"/>
              <a:gd name="connsiteX151" fmla="*/ 8063941 w 12192000"/>
              <a:gd name="connsiteY151" fmla="*/ 547764 h 6858000"/>
              <a:gd name="connsiteX152" fmla="*/ 8034725 w 12192000"/>
              <a:gd name="connsiteY152" fmla="*/ 591836 h 6858000"/>
              <a:gd name="connsiteX153" fmla="*/ 8021669 w 12192000"/>
              <a:gd name="connsiteY153" fmla="*/ 613874 h 6858000"/>
              <a:gd name="connsiteX154" fmla="*/ 7942410 w 12192000"/>
              <a:gd name="connsiteY154" fmla="*/ 751909 h 6858000"/>
              <a:gd name="connsiteX155" fmla="*/ 7955778 w 12192000"/>
              <a:gd name="connsiteY155" fmla="*/ 790472 h 6858000"/>
              <a:gd name="connsiteX156" fmla="*/ 8087876 w 12192000"/>
              <a:gd name="connsiteY156" fmla="*/ 976867 h 6858000"/>
              <a:gd name="connsiteX157" fmla="*/ 7947386 w 12192000"/>
              <a:gd name="connsiteY157" fmla="*/ 1028897 h 6858000"/>
              <a:gd name="connsiteX158" fmla="*/ 7938992 w 12192000"/>
              <a:gd name="connsiteY158" fmla="*/ 1117042 h 6858000"/>
              <a:gd name="connsiteX159" fmla="*/ 7867503 w 12192000"/>
              <a:gd name="connsiteY159" fmla="*/ 1215596 h 6858000"/>
              <a:gd name="connsiteX160" fmla="*/ 7710229 w 12192000"/>
              <a:gd name="connsiteY160" fmla="*/ 1354244 h 6858000"/>
              <a:gd name="connsiteX161" fmla="*/ 7621024 w 12192000"/>
              <a:gd name="connsiteY161" fmla="*/ 1447286 h 6858000"/>
              <a:gd name="connsiteX162" fmla="*/ 7774880 w 12192000"/>
              <a:gd name="connsiteY162" fmla="*/ 1472076 h 6858000"/>
              <a:gd name="connsiteX163" fmla="*/ 7798812 w 12192000"/>
              <a:gd name="connsiteY163" fmla="*/ 1486462 h 6858000"/>
              <a:gd name="connsiteX164" fmla="*/ 7780474 w 12192000"/>
              <a:gd name="connsiteY164" fmla="*/ 1535432 h 6858000"/>
              <a:gd name="connsiteX165" fmla="*/ 7755919 w 12192000"/>
              <a:gd name="connsiteY165" fmla="*/ 1584099 h 6858000"/>
              <a:gd name="connsiteX166" fmla="*/ 7773014 w 12192000"/>
              <a:gd name="connsiteY166" fmla="*/ 1622355 h 6858000"/>
              <a:gd name="connsiteX167" fmla="*/ 7892993 w 12192000"/>
              <a:gd name="connsiteY167" fmla="*/ 1787937 h 6858000"/>
              <a:gd name="connsiteX168" fmla="*/ 7991521 w 12192000"/>
              <a:gd name="connsiteY168" fmla="*/ 1853739 h 6858000"/>
              <a:gd name="connsiteX169" fmla="*/ 8215932 w 12192000"/>
              <a:gd name="connsiteY169" fmla="*/ 2152764 h 6858000"/>
              <a:gd name="connsiteX170" fmla="*/ 8286489 w 12192000"/>
              <a:gd name="connsiteY170" fmla="*/ 2249786 h 6858000"/>
              <a:gd name="connsiteX171" fmla="*/ 8234270 w 12192000"/>
              <a:gd name="connsiteY171" fmla="*/ 2284064 h 6858000"/>
              <a:gd name="connsiteX172" fmla="*/ 8334357 w 12192000"/>
              <a:gd name="connsiteY172" fmla="*/ 2385679 h 6858000"/>
              <a:gd name="connsiteX173" fmla="*/ 8452157 w 12192000"/>
              <a:gd name="connsiteY173" fmla="*/ 2498616 h 6858000"/>
              <a:gd name="connsiteX174" fmla="*/ 8482927 w 12192000"/>
              <a:gd name="connsiteY174" fmla="*/ 2528612 h 6858000"/>
              <a:gd name="connsiteX175" fmla="*/ 10911361 w 12192000"/>
              <a:gd name="connsiteY175" fmla="*/ 3535561 h 6858000"/>
              <a:gd name="connsiteX176" fmla="*/ 11551649 w 12192000"/>
              <a:gd name="connsiteY176" fmla="*/ 3387120 h 6858000"/>
              <a:gd name="connsiteX177" fmla="*/ 11804971 w 12192000"/>
              <a:gd name="connsiteY177" fmla="*/ 3271735 h 6858000"/>
              <a:gd name="connsiteX178" fmla="*/ 12129465 w 12192000"/>
              <a:gd name="connsiteY178" fmla="*/ 3086565 h 6858000"/>
              <a:gd name="connsiteX179" fmla="*/ 12192000 w 12192000"/>
              <a:gd name="connsiteY179" fmla="*/ 3060706 h 6858000"/>
              <a:gd name="connsiteX180" fmla="*/ 12192000 w 12192000"/>
              <a:gd name="connsiteY180" fmla="*/ 3766004 h 6858000"/>
              <a:gd name="connsiteX181" fmla="*/ 12069511 w 12192000"/>
              <a:gd name="connsiteY181" fmla="*/ 3730912 h 6858000"/>
              <a:gd name="connsiteX182" fmla="*/ 11743305 w 12192000"/>
              <a:gd name="connsiteY182" fmla="*/ 3682401 h 6858000"/>
              <a:gd name="connsiteX183" fmla="*/ 11692833 w 12192000"/>
              <a:gd name="connsiteY183" fmla="*/ 3681484 h 6858000"/>
              <a:gd name="connsiteX184" fmla="*/ 9314871 w 12192000"/>
              <a:gd name="connsiteY184" fmla="*/ 4689350 h 6858000"/>
              <a:gd name="connsiteX185" fmla="*/ 9284101 w 12192000"/>
              <a:gd name="connsiteY185" fmla="*/ 4719346 h 6858000"/>
              <a:gd name="connsiteX186" fmla="*/ 9166300 w 12192000"/>
              <a:gd name="connsiteY186" fmla="*/ 4832283 h 6858000"/>
              <a:gd name="connsiteX187" fmla="*/ 9066214 w 12192000"/>
              <a:gd name="connsiteY187" fmla="*/ 4933898 h 6858000"/>
              <a:gd name="connsiteX188" fmla="*/ 9118433 w 12192000"/>
              <a:gd name="connsiteY188" fmla="*/ 4968176 h 6858000"/>
              <a:gd name="connsiteX189" fmla="*/ 9047876 w 12192000"/>
              <a:gd name="connsiteY189" fmla="*/ 5065198 h 6858000"/>
              <a:gd name="connsiteX190" fmla="*/ 8823465 w 12192000"/>
              <a:gd name="connsiteY190" fmla="*/ 5364223 h 6858000"/>
              <a:gd name="connsiteX191" fmla="*/ 8724937 w 12192000"/>
              <a:gd name="connsiteY191" fmla="*/ 5430025 h 6858000"/>
              <a:gd name="connsiteX192" fmla="*/ 8604958 w 12192000"/>
              <a:gd name="connsiteY192" fmla="*/ 5595607 h 6858000"/>
              <a:gd name="connsiteX193" fmla="*/ 8587863 w 12192000"/>
              <a:gd name="connsiteY193" fmla="*/ 5633863 h 6858000"/>
              <a:gd name="connsiteX194" fmla="*/ 8612418 w 12192000"/>
              <a:gd name="connsiteY194" fmla="*/ 5682530 h 6858000"/>
              <a:gd name="connsiteX195" fmla="*/ 8630756 w 12192000"/>
              <a:gd name="connsiteY195" fmla="*/ 5731500 h 6858000"/>
              <a:gd name="connsiteX196" fmla="*/ 8606823 w 12192000"/>
              <a:gd name="connsiteY196" fmla="*/ 5745886 h 6858000"/>
              <a:gd name="connsiteX197" fmla="*/ 8452968 w 12192000"/>
              <a:gd name="connsiteY197" fmla="*/ 5770676 h 6858000"/>
              <a:gd name="connsiteX198" fmla="*/ 8542173 w 12192000"/>
              <a:gd name="connsiteY198" fmla="*/ 5863718 h 6858000"/>
              <a:gd name="connsiteX199" fmla="*/ 8699447 w 12192000"/>
              <a:gd name="connsiteY199" fmla="*/ 6002366 h 6858000"/>
              <a:gd name="connsiteX200" fmla="*/ 8770936 w 12192000"/>
              <a:gd name="connsiteY200" fmla="*/ 6100920 h 6858000"/>
              <a:gd name="connsiteX201" fmla="*/ 8779329 w 12192000"/>
              <a:gd name="connsiteY201" fmla="*/ 6189065 h 6858000"/>
              <a:gd name="connsiteX202" fmla="*/ 8919820 w 12192000"/>
              <a:gd name="connsiteY202" fmla="*/ 6241095 h 6858000"/>
              <a:gd name="connsiteX203" fmla="*/ 8787721 w 12192000"/>
              <a:gd name="connsiteY203" fmla="*/ 6427490 h 6858000"/>
              <a:gd name="connsiteX204" fmla="*/ 8774354 w 12192000"/>
              <a:gd name="connsiteY204" fmla="*/ 6466053 h 6858000"/>
              <a:gd name="connsiteX205" fmla="*/ 8853613 w 12192000"/>
              <a:gd name="connsiteY205" fmla="*/ 6604088 h 6858000"/>
              <a:gd name="connsiteX206" fmla="*/ 8866669 w 12192000"/>
              <a:gd name="connsiteY206" fmla="*/ 6626125 h 6858000"/>
              <a:gd name="connsiteX207" fmla="*/ 8895884 w 12192000"/>
              <a:gd name="connsiteY207" fmla="*/ 6670198 h 6858000"/>
              <a:gd name="connsiteX208" fmla="*/ 8979808 w 12192000"/>
              <a:gd name="connsiteY208" fmla="*/ 6680910 h 6858000"/>
              <a:gd name="connsiteX209" fmla="*/ 8936293 w 12192000"/>
              <a:gd name="connsiteY209" fmla="*/ 6712128 h 6858000"/>
              <a:gd name="connsiteX210" fmla="*/ 8851748 w 12192000"/>
              <a:gd name="connsiteY210" fmla="*/ 6817721 h 6858000"/>
              <a:gd name="connsiteX211" fmla="*/ 8854326 w 12192000"/>
              <a:gd name="connsiteY211" fmla="*/ 6858000 h 6858000"/>
              <a:gd name="connsiteX212" fmla="*/ 0 w 12192000"/>
              <a:gd name="connsiteY2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2192000" h="6858000">
                <a:moveTo>
                  <a:pt x="5947992" y="2457985"/>
                </a:moveTo>
                <a:cubicBezTo>
                  <a:pt x="5940097" y="2457729"/>
                  <a:pt x="5932472" y="2460803"/>
                  <a:pt x="5926156" y="2472983"/>
                </a:cubicBezTo>
                <a:cubicBezTo>
                  <a:pt x="5959722" y="2505081"/>
                  <a:pt x="6002495" y="2493015"/>
                  <a:pt x="6047792" y="2529213"/>
                </a:cubicBezTo>
                <a:cubicBezTo>
                  <a:pt x="5974160" y="2517829"/>
                  <a:pt x="5915867" y="2508723"/>
                  <a:pt x="5857576" y="2499619"/>
                </a:cubicBezTo>
                <a:cubicBezTo>
                  <a:pt x="5856491" y="2505992"/>
                  <a:pt x="5855409" y="2512367"/>
                  <a:pt x="5854328" y="2518740"/>
                </a:cubicBezTo>
                <a:cubicBezTo>
                  <a:pt x="5928861" y="2532172"/>
                  <a:pt x="5997802" y="2566775"/>
                  <a:pt x="6070351" y="2591134"/>
                </a:cubicBezTo>
                <a:cubicBezTo>
                  <a:pt x="6063673" y="2606161"/>
                  <a:pt x="6056996" y="2603200"/>
                  <a:pt x="6051040" y="2602290"/>
                </a:cubicBezTo>
                <a:cubicBezTo>
                  <a:pt x="6012239" y="2596370"/>
                  <a:pt x="5973439" y="2590453"/>
                  <a:pt x="5936261" y="2574288"/>
                </a:cubicBezTo>
                <a:cubicBezTo>
                  <a:pt x="5927960" y="2570644"/>
                  <a:pt x="5917853" y="2570644"/>
                  <a:pt x="5913160" y="2581573"/>
                </a:cubicBezTo>
                <a:cubicBezTo>
                  <a:pt x="5906483" y="2597054"/>
                  <a:pt x="5916047" y="2607071"/>
                  <a:pt x="5924531" y="2615492"/>
                </a:cubicBezTo>
                <a:cubicBezTo>
                  <a:pt x="5939329" y="2630063"/>
                  <a:pt x="5957196" y="2625966"/>
                  <a:pt x="5974341" y="2628696"/>
                </a:cubicBezTo>
                <a:cubicBezTo>
                  <a:pt x="6019999" y="2635754"/>
                  <a:pt x="6041837" y="2657837"/>
                  <a:pt x="6051944" y="2708377"/>
                </a:cubicBezTo>
                <a:cubicBezTo>
                  <a:pt x="6011879" y="2687887"/>
                  <a:pt x="5973256" y="2713157"/>
                  <a:pt x="5934457" y="2698814"/>
                </a:cubicBezTo>
                <a:cubicBezTo>
                  <a:pt x="5924351" y="2695173"/>
                  <a:pt x="5908288" y="2700635"/>
                  <a:pt x="5913702" y="2718165"/>
                </a:cubicBezTo>
                <a:cubicBezTo>
                  <a:pt x="5918755" y="2734556"/>
                  <a:pt x="5935540" y="2746393"/>
                  <a:pt x="5905761" y="2743207"/>
                </a:cubicBezTo>
                <a:cubicBezTo>
                  <a:pt x="5884465" y="2740930"/>
                  <a:pt x="5842778" y="2759370"/>
                  <a:pt x="5860282" y="2763923"/>
                </a:cubicBezTo>
                <a:cubicBezTo>
                  <a:pt x="5882300" y="2769615"/>
                  <a:pt x="5903777" y="2777811"/>
                  <a:pt x="5931750" y="2787144"/>
                </a:cubicBezTo>
                <a:cubicBezTo>
                  <a:pt x="5900888" y="2802395"/>
                  <a:pt x="5878690" y="2799208"/>
                  <a:pt x="5855409" y="2787144"/>
                </a:cubicBezTo>
                <a:cubicBezTo>
                  <a:pt x="5827256" y="2772574"/>
                  <a:pt x="5790619" y="2754817"/>
                  <a:pt x="5767701" y="2771209"/>
                </a:cubicBezTo>
                <a:cubicBezTo>
                  <a:pt x="5733410" y="2795794"/>
                  <a:pt x="5704896" y="2780314"/>
                  <a:pt x="5674216" y="2776216"/>
                </a:cubicBezTo>
                <a:cubicBezTo>
                  <a:pt x="5611774" y="2767792"/>
                  <a:pt x="5549872" y="2753678"/>
                  <a:pt x="5487249" y="2746850"/>
                </a:cubicBezTo>
                <a:cubicBezTo>
                  <a:pt x="5462163" y="2744118"/>
                  <a:pt x="5435093" y="2731143"/>
                  <a:pt x="5398276" y="2748898"/>
                </a:cubicBezTo>
                <a:cubicBezTo>
                  <a:pt x="5565032" y="2839732"/>
                  <a:pt x="5744058" y="2834041"/>
                  <a:pt x="5892947" y="2946502"/>
                </a:cubicBezTo>
                <a:cubicBezTo>
                  <a:pt x="5886631" y="2957201"/>
                  <a:pt x="5854508" y="2987707"/>
                  <a:pt x="5867682" y="2989983"/>
                </a:cubicBezTo>
                <a:cubicBezTo>
                  <a:pt x="5904678" y="2996585"/>
                  <a:pt x="5937523" y="3018895"/>
                  <a:pt x="5971273" y="3037335"/>
                </a:cubicBezTo>
                <a:cubicBezTo>
                  <a:pt x="5985891" y="3045302"/>
                  <a:pt x="6003576" y="3055776"/>
                  <a:pt x="5996719" y="3084231"/>
                </a:cubicBezTo>
                <a:cubicBezTo>
                  <a:pt x="5984267" y="3092199"/>
                  <a:pt x="5975063" y="3081044"/>
                  <a:pt x="5964776" y="3080134"/>
                </a:cubicBezTo>
                <a:cubicBezTo>
                  <a:pt x="5954308" y="3079224"/>
                  <a:pt x="5930847" y="3085141"/>
                  <a:pt x="5937344" y="3089012"/>
                </a:cubicBezTo>
                <a:cubicBezTo>
                  <a:pt x="5966942" y="3106542"/>
                  <a:pt x="5913702" y="3148657"/>
                  <a:pt x="5948713" y="3148657"/>
                </a:cubicBezTo>
                <a:cubicBezTo>
                  <a:pt x="6007366" y="3148884"/>
                  <a:pt x="6038588" y="3223555"/>
                  <a:pt x="6095075" y="3225605"/>
                </a:cubicBezTo>
                <a:cubicBezTo>
                  <a:pt x="6104098" y="3225831"/>
                  <a:pt x="6108430" y="3239035"/>
                  <a:pt x="6108249" y="3250646"/>
                </a:cubicBezTo>
                <a:cubicBezTo>
                  <a:pt x="6108249" y="3264533"/>
                  <a:pt x="6099948" y="3267037"/>
                  <a:pt x="6090744" y="3268403"/>
                </a:cubicBezTo>
                <a:cubicBezTo>
                  <a:pt x="6076667" y="3270451"/>
                  <a:pt x="6062049" y="3250646"/>
                  <a:pt x="6043461" y="3277509"/>
                </a:cubicBezTo>
                <a:cubicBezTo>
                  <a:pt x="6076847" y="3293216"/>
                  <a:pt x="6110234" y="3308925"/>
                  <a:pt x="6109692" y="3362879"/>
                </a:cubicBezTo>
                <a:cubicBezTo>
                  <a:pt x="6109513" y="3377448"/>
                  <a:pt x="6123409" y="3382912"/>
                  <a:pt x="6133877" y="3386554"/>
                </a:cubicBezTo>
                <a:cubicBezTo>
                  <a:pt x="6151202" y="3392474"/>
                  <a:pt x="6165818" y="3402946"/>
                  <a:pt x="6175205" y="3423208"/>
                </a:cubicBezTo>
                <a:cubicBezTo>
                  <a:pt x="6175023" y="3427077"/>
                  <a:pt x="6174842" y="3431175"/>
                  <a:pt x="6175926" y="3434363"/>
                </a:cubicBezTo>
                <a:cubicBezTo>
                  <a:pt x="6172859" y="3483307"/>
                  <a:pt x="6147593" y="3481940"/>
                  <a:pt x="6119620" y="3473747"/>
                </a:cubicBezTo>
                <a:cubicBezTo>
                  <a:pt x="6086232" y="3463729"/>
                  <a:pt x="6053206" y="3445516"/>
                  <a:pt x="6018015" y="3463046"/>
                </a:cubicBezTo>
                <a:cubicBezTo>
                  <a:pt x="6067646" y="3486494"/>
                  <a:pt x="6121605" y="3488316"/>
                  <a:pt x="6168166" y="3521781"/>
                </a:cubicBezTo>
                <a:cubicBezTo>
                  <a:pt x="5997802" y="3527928"/>
                  <a:pt x="5847289" y="3422296"/>
                  <a:pt x="5682157" y="3381775"/>
                </a:cubicBezTo>
                <a:cubicBezTo>
                  <a:pt x="5687753" y="3408864"/>
                  <a:pt x="5701106" y="3414328"/>
                  <a:pt x="5713198" y="3418426"/>
                </a:cubicBezTo>
                <a:cubicBezTo>
                  <a:pt x="5774197" y="3438916"/>
                  <a:pt x="5827616" y="3479666"/>
                  <a:pt x="5883202" y="3514950"/>
                </a:cubicBezTo>
                <a:cubicBezTo>
                  <a:pt x="5906121" y="3529520"/>
                  <a:pt x="5922726" y="3544092"/>
                  <a:pt x="5931387" y="3575508"/>
                </a:cubicBezTo>
                <a:cubicBezTo>
                  <a:pt x="5939149" y="3603965"/>
                  <a:pt x="5954128" y="3617168"/>
                  <a:pt x="5981919" y="3608971"/>
                </a:cubicBezTo>
                <a:cubicBezTo>
                  <a:pt x="6004478" y="3602142"/>
                  <a:pt x="6029202" y="3605784"/>
                  <a:pt x="6052845" y="3608290"/>
                </a:cubicBezTo>
                <a:cubicBezTo>
                  <a:pt x="6080096" y="3611021"/>
                  <a:pt x="6110596" y="3643120"/>
                  <a:pt x="6103196" y="3659739"/>
                </a:cubicBezTo>
                <a:cubicBezTo>
                  <a:pt x="6090564" y="3687968"/>
                  <a:pt x="6069448" y="3673853"/>
                  <a:pt x="6050680" y="3670666"/>
                </a:cubicBezTo>
                <a:cubicBezTo>
                  <a:pt x="6029383" y="3666796"/>
                  <a:pt x="5989861" y="3658828"/>
                  <a:pt x="5989139" y="3662243"/>
                </a:cubicBezTo>
                <a:cubicBezTo>
                  <a:pt x="5975242" y="3733043"/>
                  <a:pt x="5877426" y="3671351"/>
                  <a:pt x="5856311" y="3664973"/>
                </a:cubicBezTo>
                <a:cubicBezTo>
                  <a:pt x="5829964" y="3657007"/>
                  <a:pt x="5805239" y="3671577"/>
                  <a:pt x="5780153" y="3674991"/>
                </a:cubicBezTo>
                <a:cubicBezTo>
                  <a:pt x="5757776" y="3678178"/>
                  <a:pt x="5631264" y="3687968"/>
                  <a:pt x="5605096" y="3657917"/>
                </a:cubicBezTo>
                <a:cubicBezTo>
                  <a:pt x="5601487" y="3681365"/>
                  <a:pt x="5609066" y="3690927"/>
                  <a:pt x="5615384" y="3701627"/>
                </a:cubicBezTo>
                <a:cubicBezTo>
                  <a:pt x="5624226" y="3716879"/>
                  <a:pt x="5625670" y="3727579"/>
                  <a:pt x="5608886" y="3739645"/>
                </a:cubicBezTo>
                <a:cubicBezTo>
                  <a:pt x="5561061" y="3774249"/>
                  <a:pt x="5561784" y="3775386"/>
                  <a:pt x="5606359" y="3822284"/>
                </a:cubicBezTo>
                <a:cubicBezTo>
                  <a:pt x="5608526" y="3824332"/>
                  <a:pt x="5607622" y="3831162"/>
                  <a:pt x="5607984" y="3835716"/>
                </a:cubicBezTo>
                <a:cubicBezTo>
                  <a:pt x="5596254" y="3843000"/>
                  <a:pt x="5582537" y="3824787"/>
                  <a:pt x="5568822" y="3844366"/>
                </a:cubicBezTo>
                <a:cubicBezTo>
                  <a:pt x="5628557" y="3930418"/>
                  <a:pt x="5719696" y="3951589"/>
                  <a:pt x="5802171" y="4016244"/>
                </a:cubicBezTo>
                <a:cubicBezTo>
                  <a:pt x="5735397" y="4037643"/>
                  <a:pt x="5695332" y="3962973"/>
                  <a:pt x="5646244" y="3972534"/>
                </a:cubicBezTo>
                <a:cubicBezTo>
                  <a:pt x="5621699" y="3995983"/>
                  <a:pt x="5694611" y="4033546"/>
                  <a:pt x="5625129" y="4044701"/>
                </a:cubicBezTo>
                <a:cubicBezTo>
                  <a:pt x="5655268" y="4065189"/>
                  <a:pt x="5677646" y="4085221"/>
                  <a:pt x="5698400" y="4108899"/>
                </a:cubicBezTo>
                <a:cubicBezTo>
                  <a:pt x="5735397" y="4151242"/>
                  <a:pt x="5742615" y="4179015"/>
                  <a:pt x="5725470" y="4235930"/>
                </a:cubicBezTo>
                <a:cubicBezTo>
                  <a:pt x="5714280" y="4273265"/>
                  <a:pt x="5697858" y="4307641"/>
                  <a:pt x="5712295" y="4352032"/>
                </a:cubicBezTo>
                <a:cubicBezTo>
                  <a:pt x="5722402" y="4382538"/>
                  <a:pt x="5718431" y="4402571"/>
                  <a:pt x="5680894" y="4388911"/>
                </a:cubicBezTo>
                <a:cubicBezTo>
                  <a:pt x="5640469" y="4374341"/>
                  <a:pt x="5625311" y="4401660"/>
                  <a:pt x="5635415" y="4455158"/>
                </a:cubicBezTo>
                <a:cubicBezTo>
                  <a:pt x="5641912" y="4489535"/>
                  <a:pt x="5635053" y="4500006"/>
                  <a:pt x="5607263" y="4496136"/>
                </a:cubicBezTo>
                <a:cubicBezTo>
                  <a:pt x="5576581" y="4491811"/>
                  <a:pt x="5547347" y="4469272"/>
                  <a:pt x="5509446" y="4480201"/>
                </a:cubicBezTo>
                <a:cubicBezTo>
                  <a:pt x="5539765" y="4542578"/>
                  <a:pt x="5604556" y="4524821"/>
                  <a:pt x="5639928" y="4584239"/>
                </a:cubicBezTo>
                <a:cubicBezTo>
                  <a:pt x="5597697" y="4584465"/>
                  <a:pt x="5565392" y="4584239"/>
                  <a:pt x="5534171" y="4571262"/>
                </a:cubicBezTo>
                <a:cubicBezTo>
                  <a:pt x="5521177" y="4566025"/>
                  <a:pt x="5506919" y="4560563"/>
                  <a:pt x="5499701" y="4578547"/>
                </a:cubicBezTo>
                <a:cubicBezTo>
                  <a:pt x="5491219" y="4600174"/>
                  <a:pt x="5508725" y="4608370"/>
                  <a:pt x="5519373" y="4612239"/>
                </a:cubicBezTo>
                <a:cubicBezTo>
                  <a:pt x="5549331" y="4623167"/>
                  <a:pt x="5572251" y="4649119"/>
                  <a:pt x="5596974" y="4669379"/>
                </a:cubicBezTo>
                <a:cubicBezTo>
                  <a:pt x="5651296" y="4713773"/>
                  <a:pt x="5710854" y="4750880"/>
                  <a:pt x="5756873" y="4824185"/>
                </a:cubicBezTo>
                <a:cubicBezTo>
                  <a:pt x="5698941" y="4805517"/>
                  <a:pt x="5655808" y="4762036"/>
                  <a:pt x="5602028" y="4753158"/>
                </a:cubicBezTo>
                <a:cubicBezTo>
                  <a:pt x="5648590" y="4819860"/>
                  <a:pt x="5708506" y="4863796"/>
                  <a:pt x="5765173" y="4912286"/>
                </a:cubicBezTo>
                <a:cubicBezTo>
                  <a:pt x="5781416" y="4925946"/>
                  <a:pt x="5797839" y="4935280"/>
                  <a:pt x="5801450" y="4965101"/>
                </a:cubicBezTo>
                <a:cubicBezTo>
                  <a:pt x="5808487" y="5022926"/>
                  <a:pt x="5829602" y="5070733"/>
                  <a:pt x="5874721" y="5096229"/>
                </a:cubicBezTo>
                <a:cubicBezTo>
                  <a:pt x="5875080" y="5096458"/>
                  <a:pt x="5872555" y="5105110"/>
                  <a:pt x="5871110" y="5111026"/>
                </a:cubicBezTo>
                <a:cubicBezTo>
                  <a:pt x="5843499" y="5112849"/>
                  <a:pt x="5821663" y="5078700"/>
                  <a:pt x="5786469" y="5089855"/>
                </a:cubicBezTo>
                <a:cubicBezTo>
                  <a:pt x="5820218" y="5136296"/>
                  <a:pt x="5848372" y="5177958"/>
                  <a:pt x="5896196" y="5200041"/>
                </a:cubicBezTo>
                <a:cubicBezTo>
                  <a:pt x="5934457" y="5217568"/>
                  <a:pt x="5981739" y="5227813"/>
                  <a:pt x="6009534" y="5284725"/>
                </a:cubicBezTo>
                <a:cubicBezTo>
                  <a:pt x="5977228" y="5295882"/>
                  <a:pt x="5953224" y="5281769"/>
                  <a:pt x="5929042" y="5271751"/>
                </a:cubicBezTo>
                <a:cubicBezTo>
                  <a:pt x="5892045" y="5256270"/>
                  <a:pt x="5855409" y="5238742"/>
                  <a:pt x="5818413" y="5223260"/>
                </a:cubicBezTo>
                <a:cubicBezTo>
                  <a:pt x="5804336" y="5217341"/>
                  <a:pt x="5788996" y="5213242"/>
                  <a:pt x="5779973" y="5241473"/>
                </a:cubicBezTo>
                <a:cubicBezTo>
                  <a:pt x="5827077" y="5247392"/>
                  <a:pt x="5855230" y="5285637"/>
                  <a:pt x="5884826" y="5321606"/>
                </a:cubicBezTo>
                <a:cubicBezTo>
                  <a:pt x="5901430" y="5341868"/>
                  <a:pt x="5914966" y="5368959"/>
                  <a:pt x="5944924" y="5358715"/>
                </a:cubicBezTo>
                <a:cubicBezTo>
                  <a:pt x="5960626" y="5353252"/>
                  <a:pt x="5970550" y="5368502"/>
                  <a:pt x="5968926" y="5387170"/>
                </a:cubicBezTo>
                <a:cubicBezTo>
                  <a:pt x="5962971" y="5452963"/>
                  <a:pt x="5999606" y="5475955"/>
                  <a:pt x="6037505" y="5488704"/>
                </a:cubicBezTo>
                <a:cubicBezTo>
                  <a:pt x="6109333" y="5512608"/>
                  <a:pt x="6169069" y="5568837"/>
                  <a:pt x="6238910" y="5599571"/>
                </a:cubicBezTo>
                <a:cubicBezTo>
                  <a:pt x="6306768" y="5629394"/>
                  <a:pt x="6359285" y="5700193"/>
                  <a:pt x="6427321" y="5737302"/>
                </a:cubicBezTo>
                <a:cubicBezTo>
                  <a:pt x="6476592" y="5764165"/>
                  <a:pt x="6523694" y="5798767"/>
                  <a:pt x="6574408" y="5823126"/>
                </a:cubicBezTo>
                <a:cubicBezTo>
                  <a:pt x="6694419" y="5880723"/>
                  <a:pt x="6816779" y="5926936"/>
                  <a:pt x="6946177" y="5933538"/>
                </a:cubicBezTo>
                <a:cubicBezTo>
                  <a:pt x="7053016" y="5938775"/>
                  <a:pt x="7979734" y="5933767"/>
                  <a:pt x="8356197" y="5184561"/>
                </a:cubicBezTo>
                <a:cubicBezTo>
                  <a:pt x="8363416" y="5180917"/>
                  <a:pt x="8371536" y="5171356"/>
                  <a:pt x="8374063" y="5162249"/>
                </a:cubicBezTo>
                <a:cubicBezTo>
                  <a:pt x="8386155" y="5119678"/>
                  <a:pt x="8415752" y="5101238"/>
                  <a:pt x="8442461" y="5078246"/>
                </a:cubicBezTo>
                <a:cubicBezTo>
                  <a:pt x="8465923" y="5057984"/>
                  <a:pt x="8490829" y="5036813"/>
                  <a:pt x="8500574" y="5002664"/>
                </a:cubicBezTo>
                <a:cubicBezTo>
                  <a:pt x="8513388" y="4957134"/>
                  <a:pt x="8476933" y="4994469"/>
                  <a:pt x="8470255" y="4977167"/>
                </a:cubicBezTo>
                <a:cubicBezTo>
                  <a:pt x="8484151" y="4953492"/>
                  <a:pt x="8505628" y="4931864"/>
                  <a:pt x="8511222" y="4905001"/>
                </a:cubicBezTo>
                <a:cubicBezTo>
                  <a:pt x="8531614" y="4808021"/>
                  <a:pt x="8575650" y="4737448"/>
                  <a:pt x="8641522" y="4682584"/>
                </a:cubicBezTo>
                <a:cubicBezTo>
                  <a:pt x="8660471" y="4666876"/>
                  <a:pt x="8672923" y="4638191"/>
                  <a:pt x="8698730" y="4633640"/>
                </a:cubicBezTo>
                <a:cubicBezTo>
                  <a:pt x="8756120" y="4623622"/>
                  <a:pt x="8738073" y="4545310"/>
                  <a:pt x="8768393" y="4510479"/>
                </a:cubicBezTo>
                <a:cubicBezTo>
                  <a:pt x="8774168" y="4503875"/>
                  <a:pt x="8779401" y="4490901"/>
                  <a:pt x="8778319" y="4482024"/>
                </a:cubicBezTo>
                <a:cubicBezTo>
                  <a:pt x="8776696" y="4469272"/>
                  <a:pt x="8769837" y="4457207"/>
                  <a:pt x="8764062" y="4445824"/>
                </a:cubicBezTo>
                <a:cubicBezTo>
                  <a:pt x="8758106" y="4434442"/>
                  <a:pt x="8749083" y="4424425"/>
                  <a:pt x="8753414" y="4409400"/>
                </a:cubicBezTo>
                <a:cubicBezTo>
                  <a:pt x="8755217" y="4403254"/>
                  <a:pt x="8753956" y="4381855"/>
                  <a:pt x="8767310" y="4398700"/>
                </a:cubicBezTo>
                <a:cubicBezTo>
                  <a:pt x="8803945" y="4444915"/>
                  <a:pt x="8825242" y="4401206"/>
                  <a:pt x="8856643" y="4380261"/>
                </a:cubicBezTo>
                <a:cubicBezTo>
                  <a:pt x="8831377" y="4358633"/>
                  <a:pt x="8808638" y="4343381"/>
                  <a:pt x="8804848" y="4311055"/>
                </a:cubicBezTo>
                <a:cubicBezTo>
                  <a:pt x="8797088" y="4244352"/>
                  <a:pt x="8763883" y="4213847"/>
                  <a:pt x="8713530" y="4207927"/>
                </a:cubicBezTo>
                <a:cubicBezTo>
                  <a:pt x="8732118" y="4143502"/>
                  <a:pt x="8732118" y="4143502"/>
                  <a:pt x="8672022" y="4134623"/>
                </a:cubicBezTo>
                <a:cubicBezTo>
                  <a:pt x="8695122" y="4093646"/>
                  <a:pt x="8695122" y="4083174"/>
                  <a:pt x="8667148" y="4069059"/>
                </a:cubicBezTo>
                <a:cubicBezTo>
                  <a:pt x="8640258" y="4055627"/>
                  <a:pt x="8610481" y="4051074"/>
                  <a:pt x="8585575" y="4030359"/>
                </a:cubicBezTo>
                <a:cubicBezTo>
                  <a:pt x="8608496" y="3977998"/>
                  <a:pt x="8614992" y="3917215"/>
                  <a:pt x="8662275" y="3891717"/>
                </a:cubicBezTo>
                <a:cubicBezTo>
                  <a:pt x="8669675" y="3887847"/>
                  <a:pt x="8674728" y="3872139"/>
                  <a:pt x="8670037" y="3863033"/>
                </a:cubicBezTo>
                <a:cubicBezTo>
                  <a:pt x="8652891" y="3830024"/>
                  <a:pt x="8677435" y="3767419"/>
                  <a:pt x="8624017" y="3760362"/>
                </a:cubicBezTo>
                <a:cubicBezTo>
                  <a:pt x="8617338" y="3759679"/>
                  <a:pt x="8611202" y="3752848"/>
                  <a:pt x="8616436" y="3743970"/>
                </a:cubicBezTo>
                <a:cubicBezTo>
                  <a:pt x="8634484" y="3713010"/>
                  <a:pt x="8612646" y="3715058"/>
                  <a:pt x="8599473" y="3711188"/>
                </a:cubicBezTo>
                <a:cubicBezTo>
                  <a:pt x="8583590" y="3706409"/>
                  <a:pt x="8565543" y="3720067"/>
                  <a:pt x="8550745" y="3703220"/>
                </a:cubicBezTo>
                <a:cubicBezTo>
                  <a:pt x="8554174" y="3685463"/>
                  <a:pt x="8566987" y="3685690"/>
                  <a:pt x="8576010" y="3680000"/>
                </a:cubicBezTo>
                <a:cubicBezTo>
                  <a:pt x="8602359" y="3663608"/>
                  <a:pt x="8623836" y="3644031"/>
                  <a:pt x="8625100" y="3601459"/>
                </a:cubicBezTo>
                <a:cubicBezTo>
                  <a:pt x="8626001" y="3567084"/>
                  <a:pt x="8628889" y="3536807"/>
                  <a:pt x="8592433" y="3526333"/>
                </a:cubicBezTo>
                <a:cubicBezTo>
                  <a:pt x="8577274" y="3522007"/>
                  <a:pt x="8581606" y="3497194"/>
                  <a:pt x="8590269" y="3484900"/>
                </a:cubicBezTo>
                <a:cubicBezTo>
                  <a:pt x="8605789" y="3463046"/>
                  <a:pt x="8618601" y="3433907"/>
                  <a:pt x="8645312" y="3431858"/>
                </a:cubicBezTo>
                <a:cubicBezTo>
                  <a:pt x="8661554" y="3430493"/>
                  <a:pt x="8674007" y="3421385"/>
                  <a:pt x="8686820" y="3410914"/>
                </a:cubicBezTo>
                <a:cubicBezTo>
                  <a:pt x="8696024" y="3403399"/>
                  <a:pt x="8707033" y="3397026"/>
                  <a:pt x="8705950" y="3380864"/>
                </a:cubicBezTo>
                <a:cubicBezTo>
                  <a:pt x="8704867" y="3365383"/>
                  <a:pt x="8694220" y="3359009"/>
                  <a:pt x="8683391" y="3355822"/>
                </a:cubicBezTo>
                <a:cubicBezTo>
                  <a:pt x="8647296" y="3345578"/>
                  <a:pt x="8613369" y="3330552"/>
                  <a:pt x="8583229" y="3296177"/>
                </a:cubicBezTo>
                <a:cubicBezTo>
                  <a:pt x="8603262" y="3277964"/>
                  <a:pt x="8622392" y="3264761"/>
                  <a:pt x="8637190" y="3246320"/>
                </a:cubicBezTo>
                <a:cubicBezTo>
                  <a:pt x="8672923" y="3201702"/>
                  <a:pt x="8370273" y="3061239"/>
                  <a:pt x="8355114" y="3011154"/>
                </a:cubicBezTo>
                <a:cubicBezTo>
                  <a:pt x="8350422" y="2995674"/>
                  <a:pt x="8334361" y="2979739"/>
                  <a:pt x="8321004" y="2975186"/>
                </a:cubicBezTo>
                <a:cubicBezTo>
                  <a:pt x="8258382" y="2953786"/>
                  <a:pt x="8204061" y="2905750"/>
                  <a:pt x="8139993" y="2887993"/>
                </a:cubicBezTo>
                <a:cubicBezTo>
                  <a:pt x="8079535" y="2871148"/>
                  <a:pt x="8019980" y="2848609"/>
                  <a:pt x="7953747" y="2826301"/>
                </a:cubicBezTo>
                <a:cubicBezTo>
                  <a:pt x="7994353" y="2770297"/>
                  <a:pt x="8066361" y="2776900"/>
                  <a:pt x="8083145" y="2696083"/>
                </a:cubicBezTo>
                <a:cubicBezTo>
                  <a:pt x="8017633" y="2675138"/>
                  <a:pt x="7948695" y="2699043"/>
                  <a:pt x="7885529" y="2665804"/>
                </a:cubicBezTo>
                <a:cubicBezTo>
                  <a:pt x="7880115" y="2662846"/>
                  <a:pt x="7872715" y="2665804"/>
                  <a:pt x="7866219" y="2666715"/>
                </a:cubicBezTo>
                <a:cubicBezTo>
                  <a:pt x="7736099" y="2684472"/>
                  <a:pt x="7606520" y="2668993"/>
                  <a:pt x="7478205" y="2646681"/>
                </a:cubicBezTo>
                <a:cubicBezTo>
                  <a:pt x="7293403" y="2614811"/>
                  <a:pt x="7107878" y="2594550"/>
                  <a:pt x="6921993" y="2580207"/>
                </a:cubicBezTo>
                <a:cubicBezTo>
                  <a:pt x="6768412" y="2568368"/>
                  <a:pt x="6614471" y="2563133"/>
                  <a:pt x="6461612" y="2540368"/>
                </a:cubicBezTo>
                <a:cubicBezTo>
                  <a:pt x="6298106" y="2516010"/>
                  <a:pt x="6134780" y="2488463"/>
                  <a:pt x="5971453" y="2462965"/>
                </a:cubicBezTo>
                <a:cubicBezTo>
                  <a:pt x="5964054" y="2461826"/>
                  <a:pt x="5955887" y="2458241"/>
                  <a:pt x="5947992" y="2457985"/>
                </a:cubicBezTo>
                <a:close/>
                <a:moveTo>
                  <a:pt x="0" y="0"/>
                </a:moveTo>
                <a:lnTo>
                  <a:pt x="8078332" y="0"/>
                </a:lnTo>
                <a:lnTo>
                  <a:pt x="8051806" y="19899"/>
                </a:lnTo>
                <a:cubicBezTo>
                  <a:pt x="8010559" y="45723"/>
                  <a:pt x="7966035" y="59669"/>
                  <a:pt x="7919411" y="69998"/>
                </a:cubicBezTo>
                <a:cubicBezTo>
                  <a:pt x="7900760" y="74283"/>
                  <a:pt x="7882423" y="82852"/>
                  <a:pt x="7880558" y="103665"/>
                </a:cubicBezTo>
                <a:cubicBezTo>
                  <a:pt x="7878694" y="125395"/>
                  <a:pt x="7897654" y="133963"/>
                  <a:pt x="7913505" y="144066"/>
                </a:cubicBezTo>
                <a:cubicBezTo>
                  <a:pt x="7935573" y="158143"/>
                  <a:pt x="7957019" y="170388"/>
                  <a:pt x="7984993" y="172224"/>
                </a:cubicBezTo>
                <a:cubicBezTo>
                  <a:pt x="8030996" y="174978"/>
                  <a:pt x="8053062" y="214154"/>
                  <a:pt x="8079793" y="243535"/>
                </a:cubicBezTo>
                <a:cubicBezTo>
                  <a:pt x="8094711" y="260064"/>
                  <a:pt x="8102173" y="293423"/>
                  <a:pt x="8076065" y="299239"/>
                </a:cubicBezTo>
                <a:cubicBezTo>
                  <a:pt x="8013279" y="313320"/>
                  <a:pt x="8018253" y="354025"/>
                  <a:pt x="8019804" y="400240"/>
                </a:cubicBezTo>
                <a:cubicBezTo>
                  <a:pt x="8021980" y="457476"/>
                  <a:pt x="8058970" y="483796"/>
                  <a:pt x="8104349" y="505833"/>
                </a:cubicBezTo>
                <a:cubicBezTo>
                  <a:pt x="8119890" y="513484"/>
                  <a:pt x="8141956" y="513178"/>
                  <a:pt x="8147864" y="537052"/>
                </a:cubicBezTo>
                <a:cubicBezTo>
                  <a:pt x="8122377" y="559700"/>
                  <a:pt x="8091295" y="541338"/>
                  <a:pt x="8063941" y="547764"/>
                </a:cubicBezTo>
                <a:cubicBezTo>
                  <a:pt x="8041252" y="552966"/>
                  <a:pt x="8003642" y="550213"/>
                  <a:pt x="8034725" y="591836"/>
                </a:cubicBezTo>
                <a:cubicBezTo>
                  <a:pt x="8043740" y="603773"/>
                  <a:pt x="8033171" y="612956"/>
                  <a:pt x="8021669" y="613874"/>
                </a:cubicBezTo>
                <a:cubicBezTo>
                  <a:pt x="7929668" y="623362"/>
                  <a:pt x="7971939" y="707531"/>
                  <a:pt x="7942410" y="751909"/>
                </a:cubicBezTo>
                <a:cubicBezTo>
                  <a:pt x="7934331" y="764151"/>
                  <a:pt x="7943034" y="785269"/>
                  <a:pt x="7955778" y="790472"/>
                </a:cubicBezTo>
                <a:cubicBezTo>
                  <a:pt x="8037212" y="824753"/>
                  <a:pt x="8048401" y="906472"/>
                  <a:pt x="8087876" y="976867"/>
                </a:cubicBezTo>
                <a:cubicBezTo>
                  <a:pt x="8044981" y="1004717"/>
                  <a:pt x="7993697" y="1010838"/>
                  <a:pt x="7947386" y="1028897"/>
                </a:cubicBezTo>
                <a:cubicBezTo>
                  <a:pt x="7899207" y="1047873"/>
                  <a:pt x="7899207" y="1061952"/>
                  <a:pt x="7938992" y="1117042"/>
                </a:cubicBezTo>
                <a:cubicBezTo>
                  <a:pt x="7835489" y="1128980"/>
                  <a:pt x="7835489" y="1128980"/>
                  <a:pt x="7867503" y="1215596"/>
                </a:cubicBezTo>
                <a:cubicBezTo>
                  <a:pt x="7780782" y="1223554"/>
                  <a:pt x="7723594" y="1264566"/>
                  <a:pt x="7710229" y="1354244"/>
                </a:cubicBezTo>
                <a:cubicBezTo>
                  <a:pt x="7703701" y="1397704"/>
                  <a:pt x="7664539" y="1418209"/>
                  <a:pt x="7621024" y="1447286"/>
                </a:cubicBezTo>
                <a:cubicBezTo>
                  <a:pt x="7675106" y="1475446"/>
                  <a:pt x="7711784" y="1534209"/>
                  <a:pt x="7774880" y="1472076"/>
                </a:cubicBezTo>
                <a:cubicBezTo>
                  <a:pt x="7797879" y="1449429"/>
                  <a:pt x="7795707" y="1478199"/>
                  <a:pt x="7798812" y="1486462"/>
                </a:cubicBezTo>
                <a:cubicBezTo>
                  <a:pt x="7806271" y="1506661"/>
                  <a:pt x="7790732" y="1520130"/>
                  <a:pt x="7780474" y="1535432"/>
                </a:cubicBezTo>
                <a:cubicBezTo>
                  <a:pt x="7770528" y="1550736"/>
                  <a:pt x="7758715" y="1566956"/>
                  <a:pt x="7755919" y="1584099"/>
                </a:cubicBezTo>
                <a:cubicBezTo>
                  <a:pt x="7754055" y="1596034"/>
                  <a:pt x="7763068" y="1613478"/>
                  <a:pt x="7773014" y="1622355"/>
                </a:cubicBezTo>
                <a:cubicBezTo>
                  <a:pt x="7825233" y="1669183"/>
                  <a:pt x="7794151" y="1774469"/>
                  <a:pt x="7892993" y="1787937"/>
                </a:cubicBezTo>
                <a:cubicBezTo>
                  <a:pt x="7937439" y="1794056"/>
                  <a:pt x="7958885" y="1832621"/>
                  <a:pt x="7991521" y="1853739"/>
                </a:cubicBezTo>
                <a:cubicBezTo>
                  <a:pt x="8104970" y="1927500"/>
                  <a:pt x="8180811" y="2022380"/>
                  <a:pt x="8215932" y="2152764"/>
                </a:cubicBezTo>
                <a:cubicBezTo>
                  <a:pt x="8225567" y="2188879"/>
                  <a:pt x="8262556" y="2217957"/>
                  <a:pt x="8286489" y="2249786"/>
                </a:cubicBezTo>
                <a:cubicBezTo>
                  <a:pt x="8274987" y="2273047"/>
                  <a:pt x="8212203" y="2222852"/>
                  <a:pt x="8234270" y="2284064"/>
                </a:cubicBezTo>
                <a:cubicBezTo>
                  <a:pt x="8251054" y="2329975"/>
                  <a:pt x="8293949" y="2358439"/>
                  <a:pt x="8334357" y="2385679"/>
                </a:cubicBezTo>
                <a:cubicBezTo>
                  <a:pt x="8380357" y="2416591"/>
                  <a:pt x="8431331" y="2441382"/>
                  <a:pt x="8452157" y="2498616"/>
                </a:cubicBezTo>
                <a:cubicBezTo>
                  <a:pt x="8456509" y="2510859"/>
                  <a:pt x="8470494" y="2523714"/>
                  <a:pt x="8482927" y="2528612"/>
                </a:cubicBezTo>
                <a:cubicBezTo>
                  <a:pt x="9131298" y="3535869"/>
                  <a:pt x="10727356" y="3542602"/>
                  <a:pt x="10911361" y="3535561"/>
                </a:cubicBezTo>
                <a:cubicBezTo>
                  <a:pt x="11134219" y="3526686"/>
                  <a:pt x="11344956" y="3464554"/>
                  <a:pt x="11551649" y="3387120"/>
                </a:cubicBezTo>
                <a:cubicBezTo>
                  <a:pt x="11638991" y="3354371"/>
                  <a:pt x="11720114" y="3307851"/>
                  <a:pt x="11804971" y="3271735"/>
                </a:cubicBezTo>
                <a:cubicBezTo>
                  <a:pt x="11922148" y="3221845"/>
                  <a:pt x="12012596" y="3126660"/>
                  <a:pt x="12129465" y="3086565"/>
                </a:cubicBezTo>
                <a:lnTo>
                  <a:pt x="12192000" y="3060706"/>
                </a:lnTo>
                <a:lnTo>
                  <a:pt x="12192000" y="3766004"/>
                </a:lnTo>
                <a:lnTo>
                  <a:pt x="12069511" y="3730912"/>
                </a:lnTo>
                <a:cubicBezTo>
                  <a:pt x="11963133" y="3704591"/>
                  <a:pt x="11854734" y="3686839"/>
                  <a:pt x="11743305" y="3682401"/>
                </a:cubicBezTo>
                <a:cubicBezTo>
                  <a:pt x="11731805" y="3681961"/>
                  <a:pt x="11714789" y="3681575"/>
                  <a:pt x="11692833" y="3681484"/>
                </a:cubicBezTo>
                <a:cubicBezTo>
                  <a:pt x="11363495" y="3680110"/>
                  <a:pt x="9922719" y="3745047"/>
                  <a:pt x="9314871" y="4689350"/>
                </a:cubicBezTo>
                <a:cubicBezTo>
                  <a:pt x="9302438" y="4694248"/>
                  <a:pt x="9288453" y="4707103"/>
                  <a:pt x="9284101" y="4719346"/>
                </a:cubicBezTo>
                <a:cubicBezTo>
                  <a:pt x="9263275" y="4776580"/>
                  <a:pt x="9212301" y="4801371"/>
                  <a:pt x="9166300" y="4832283"/>
                </a:cubicBezTo>
                <a:cubicBezTo>
                  <a:pt x="9125893" y="4859523"/>
                  <a:pt x="9082998" y="4887987"/>
                  <a:pt x="9066214" y="4933898"/>
                </a:cubicBezTo>
                <a:cubicBezTo>
                  <a:pt x="9044146" y="4995110"/>
                  <a:pt x="9106931" y="4944915"/>
                  <a:pt x="9118433" y="4968176"/>
                </a:cubicBezTo>
                <a:cubicBezTo>
                  <a:pt x="9094500" y="5000005"/>
                  <a:pt x="9057511" y="5029083"/>
                  <a:pt x="9047876" y="5065198"/>
                </a:cubicBezTo>
                <a:cubicBezTo>
                  <a:pt x="9012755" y="5195582"/>
                  <a:pt x="8936914" y="5290462"/>
                  <a:pt x="8823465" y="5364223"/>
                </a:cubicBezTo>
                <a:cubicBezTo>
                  <a:pt x="8790828" y="5385341"/>
                  <a:pt x="8769383" y="5423906"/>
                  <a:pt x="8724937" y="5430025"/>
                </a:cubicBezTo>
                <a:cubicBezTo>
                  <a:pt x="8626095" y="5443493"/>
                  <a:pt x="8657177" y="5548779"/>
                  <a:pt x="8604958" y="5595607"/>
                </a:cubicBezTo>
                <a:cubicBezTo>
                  <a:pt x="8595012" y="5604484"/>
                  <a:pt x="8585999" y="5621928"/>
                  <a:pt x="8587863" y="5633863"/>
                </a:cubicBezTo>
                <a:cubicBezTo>
                  <a:pt x="8590659" y="5651006"/>
                  <a:pt x="8602472" y="5667226"/>
                  <a:pt x="8612418" y="5682530"/>
                </a:cubicBezTo>
                <a:cubicBezTo>
                  <a:pt x="8622675" y="5697832"/>
                  <a:pt x="8638215" y="5711301"/>
                  <a:pt x="8630756" y="5731500"/>
                </a:cubicBezTo>
                <a:cubicBezTo>
                  <a:pt x="8627651" y="5739763"/>
                  <a:pt x="8629823" y="5768533"/>
                  <a:pt x="8606823" y="5745886"/>
                </a:cubicBezTo>
                <a:cubicBezTo>
                  <a:pt x="8543727" y="5683753"/>
                  <a:pt x="8507049" y="5742516"/>
                  <a:pt x="8452968" y="5770676"/>
                </a:cubicBezTo>
                <a:cubicBezTo>
                  <a:pt x="8496482" y="5799753"/>
                  <a:pt x="8535645" y="5820258"/>
                  <a:pt x="8542173" y="5863718"/>
                </a:cubicBezTo>
                <a:cubicBezTo>
                  <a:pt x="8555538" y="5953396"/>
                  <a:pt x="8612726" y="5994408"/>
                  <a:pt x="8699447" y="6002366"/>
                </a:cubicBezTo>
                <a:cubicBezTo>
                  <a:pt x="8667433" y="6088982"/>
                  <a:pt x="8667433" y="6088982"/>
                  <a:pt x="8770936" y="6100920"/>
                </a:cubicBezTo>
                <a:cubicBezTo>
                  <a:pt x="8731151" y="6156010"/>
                  <a:pt x="8731151" y="6170089"/>
                  <a:pt x="8779329" y="6189065"/>
                </a:cubicBezTo>
                <a:cubicBezTo>
                  <a:pt x="8825641" y="6207124"/>
                  <a:pt x="8876925" y="6213245"/>
                  <a:pt x="8919820" y="6241095"/>
                </a:cubicBezTo>
                <a:cubicBezTo>
                  <a:pt x="8880345" y="6311490"/>
                  <a:pt x="8869155" y="6393209"/>
                  <a:pt x="8787721" y="6427490"/>
                </a:cubicBezTo>
                <a:cubicBezTo>
                  <a:pt x="8774978" y="6432693"/>
                  <a:pt x="8766275" y="6453811"/>
                  <a:pt x="8774354" y="6466053"/>
                </a:cubicBezTo>
                <a:cubicBezTo>
                  <a:pt x="8803883" y="6510431"/>
                  <a:pt x="8761612" y="6594600"/>
                  <a:pt x="8853613" y="6604088"/>
                </a:cubicBezTo>
                <a:cubicBezTo>
                  <a:pt x="8865115" y="6605005"/>
                  <a:pt x="8875684" y="6614189"/>
                  <a:pt x="8866669" y="6626125"/>
                </a:cubicBezTo>
                <a:cubicBezTo>
                  <a:pt x="8835586" y="6667749"/>
                  <a:pt x="8873196" y="6664996"/>
                  <a:pt x="8895884" y="6670198"/>
                </a:cubicBezTo>
                <a:cubicBezTo>
                  <a:pt x="8923238" y="6676624"/>
                  <a:pt x="8954320" y="6658261"/>
                  <a:pt x="8979808" y="6680910"/>
                </a:cubicBezTo>
                <a:cubicBezTo>
                  <a:pt x="8973900" y="6704783"/>
                  <a:pt x="8951834" y="6704478"/>
                  <a:pt x="8936293" y="6712128"/>
                </a:cubicBezTo>
                <a:cubicBezTo>
                  <a:pt x="8890913" y="6734166"/>
                  <a:pt x="8853924" y="6760486"/>
                  <a:pt x="8851748" y="6817721"/>
                </a:cubicBezTo>
                <a:lnTo>
                  <a:pt x="8854326"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7C28E6FE-4121-B6C1-AE2C-BB2616774C43}"/>
              </a:ext>
            </a:extLst>
          </p:cNvPr>
          <p:cNvSpPr>
            <a:spLocks noGrp="1"/>
          </p:cNvSpPr>
          <p:nvPr>
            <p:ph type="title"/>
          </p:nvPr>
        </p:nvSpPr>
        <p:spPr>
          <a:xfrm>
            <a:off x="971368" y="371719"/>
            <a:ext cx="6125964" cy="1906863"/>
          </a:xfrm>
        </p:spPr>
        <p:txBody>
          <a:bodyPr vert="horz" lIns="91440" tIns="45720" rIns="91440" bIns="45720" rtlCol="0" anchor="b">
            <a:normAutofit/>
          </a:bodyPr>
          <a:lstStyle/>
          <a:p>
            <a:pPr defTabSz="914400"/>
            <a:r>
              <a:rPr lang="en-US" sz="4400">
                <a:latin typeface="+mj-lt"/>
              </a:rPr>
              <a:t>What is Software Performance?</a:t>
            </a:r>
          </a:p>
        </p:txBody>
      </p:sp>
      <p:pic>
        <p:nvPicPr>
          <p:cNvPr id="6" name="Picture 5">
            <a:extLst>
              <a:ext uri="{FF2B5EF4-FFF2-40B4-BE49-F238E27FC236}">
                <a16:creationId xmlns:a16="http://schemas.microsoft.com/office/drawing/2014/main" id="{DE78F72D-7620-888D-EAD8-A81EB8E184F5}"/>
              </a:ext>
            </a:extLst>
          </p:cNvPr>
          <p:cNvPicPr>
            <a:picLocks noChangeAspect="1"/>
          </p:cNvPicPr>
          <p:nvPr/>
        </p:nvPicPr>
        <p:blipFill>
          <a:blip r:embed="rId2"/>
          <a:stretch>
            <a:fillRect/>
          </a:stretch>
        </p:blipFill>
        <p:spPr>
          <a:xfrm>
            <a:off x="8911988" y="621282"/>
            <a:ext cx="2880182" cy="1920121"/>
          </a:xfrm>
          <a:prstGeom prst="rect">
            <a:avLst/>
          </a:prstGeom>
        </p:spPr>
      </p:pic>
      <p:pic>
        <p:nvPicPr>
          <p:cNvPr id="10" name="Picture 9">
            <a:extLst>
              <a:ext uri="{FF2B5EF4-FFF2-40B4-BE49-F238E27FC236}">
                <a16:creationId xmlns:a16="http://schemas.microsoft.com/office/drawing/2014/main" id="{05B52D63-D39B-CD59-35DC-E25B69FD8267}"/>
              </a:ext>
            </a:extLst>
          </p:cNvPr>
          <p:cNvPicPr>
            <a:picLocks noChangeAspect="1"/>
          </p:cNvPicPr>
          <p:nvPr/>
        </p:nvPicPr>
        <p:blipFill>
          <a:blip r:embed="rId3"/>
          <a:stretch>
            <a:fillRect/>
          </a:stretch>
        </p:blipFill>
        <p:spPr>
          <a:xfrm>
            <a:off x="9601200" y="4844885"/>
            <a:ext cx="2142700" cy="1252227"/>
          </a:xfrm>
          <a:prstGeom prst="rect">
            <a:avLst/>
          </a:prstGeom>
        </p:spPr>
      </p:pic>
      <p:sp>
        <p:nvSpPr>
          <p:cNvPr id="5" name="Slide Number Placeholder 4">
            <a:extLst>
              <a:ext uri="{FF2B5EF4-FFF2-40B4-BE49-F238E27FC236}">
                <a16:creationId xmlns:a16="http://schemas.microsoft.com/office/drawing/2014/main" id="{0B1F580A-2E3C-A807-107E-30C380B53E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5</a:t>
            </a:fld>
            <a:endParaRPr lang="en-US">
              <a:solidFill>
                <a:schemeClr val="tx1">
                  <a:tint val="75000"/>
                </a:schemeClr>
              </a:solidFill>
              <a:latin typeface="+mn-lt"/>
            </a:endParaRPr>
          </a:p>
        </p:txBody>
      </p:sp>
      <p:pic>
        <p:nvPicPr>
          <p:cNvPr id="7" name="Picture 6">
            <a:extLst>
              <a:ext uri="{FF2B5EF4-FFF2-40B4-BE49-F238E27FC236}">
                <a16:creationId xmlns:a16="http://schemas.microsoft.com/office/drawing/2014/main" id="{6E3A8A5C-220E-C63E-84B0-76E54E21B247}"/>
              </a:ext>
            </a:extLst>
          </p:cNvPr>
          <p:cNvPicPr>
            <a:picLocks noChangeAspect="1"/>
          </p:cNvPicPr>
          <p:nvPr/>
        </p:nvPicPr>
        <p:blipFill>
          <a:blip r:embed="rId4"/>
          <a:stretch>
            <a:fillRect/>
          </a:stretch>
        </p:blipFill>
        <p:spPr>
          <a:xfrm>
            <a:off x="6568769" y="3129083"/>
            <a:ext cx="1425864" cy="2175048"/>
          </a:xfrm>
          <a:prstGeom prst="rect">
            <a:avLst/>
          </a:prstGeom>
        </p:spPr>
      </p:pic>
      <p:sp>
        <p:nvSpPr>
          <p:cNvPr id="4" name="Content Placeholder 3">
            <a:extLst>
              <a:ext uri="{FF2B5EF4-FFF2-40B4-BE49-F238E27FC236}">
                <a16:creationId xmlns:a16="http://schemas.microsoft.com/office/drawing/2014/main" id="{B714539C-5C95-4365-E9D6-77D3BB7B7A4F}"/>
              </a:ext>
            </a:extLst>
          </p:cNvPr>
          <p:cNvSpPr>
            <a:spLocks noGrp="1"/>
          </p:cNvSpPr>
          <p:nvPr>
            <p:ph idx="1"/>
          </p:nvPr>
        </p:nvSpPr>
        <p:spPr>
          <a:xfrm>
            <a:off x="894121" y="2462392"/>
            <a:ext cx="6280458" cy="3508430"/>
          </a:xfrm>
        </p:spPr>
        <p:txBody>
          <a:bodyPr vert="horz" lIns="91440" tIns="45720" rIns="91440" bIns="45720" rtlCol="0">
            <a:normAutofit/>
          </a:bodyPr>
          <a:lstStyle/>
          <a:p>
            <a:pPr defTabSz="914400">
              <a:buFont typeface="Arial" panose="020B0604020202020204" pitchFamily="34" charset="0"/>
              <a:buChar char="•"/>
            </a:pPr>
            <a:r>
              <a:rPr lang="en-US" sz="1900" dirty="0">
                <a:latin typeface="+mn-lt"/>
              </a:rPr>
              <a:t>Software performance describes the ability to meet business and engineering needs for short response times, high throughput, and memory requirements </a:t>
            </a:r>
          </a:p>
          <a:p>
            <a:pPr defTabSz="914400">
              <a:buFont typeface="Arial" panose="020B0604020202020204" pitchFamily="34" charset="0"/>
              <a:buChar char="•"/>
            </a:pPr>
            <a:r>
              <a:rPr lang="en-US" sz="1900" dirty="0">
                <a:latin typeface="+mn-lt"/>
              </a:rPr>
              <a:t>Performance issues happen when software fails to meet such requirements, examples include:</a:t>
            </a:r>
          </a:p>
          <a:p>
            <a:pPr lvl="1" defTabSz="914400">
              <a:buFont typeface="Arial" panose="020B0604020202020204" pitchFamily="34" charset="0"/>
              <a:buChar char="•"/>
            </a:pPr>
            <a:r>
              <a:rPr lang="en-US" sz="1900" dirty="0">
                <a:latin typeface="+mn-lt"/>
              </a:rPr>
              <a:t>Long execution time</a:t>
            </a:r>
          </a:p>
          <a:p>
            <a:pPr lvl="1" defTabSz="914400">
              <a:buFont typeface="Arial" panose="020B0604020202020204" pitchFamily="34" charset="0"/>
              <a:buChar char="•"/>
            </a:pPr>
            <a:r>
              <a:rPr lang="en-US" sz="1900" dirty="0">
                <a:latin typeface="+mn-lt"/>
              </a:rPr>
              <a:t>Program blocking</a:t>
            </a:r>
          </a:p>
          <a:p>
            <a:pPr lvl="1" defTabSz="914400">
              <a:buFont typeface="Arial" panose="020B0604020202020204" pitchFamily="34" charset="0"/>
              <a:buChar char="•"/>
            </a:pPr>
            <a:r>
              <a:rPr lang="en-US" sz="1900" dirty="0">
                <a:latin typeface="+mn-lt"/>
              </a:rPr>
              <a:t>Battery draining so fast…</a:t>
            </a:r>
          </a:p>
          <a:p>
            <a:pPr defTabSz="914400">
              <a:buFont typeface="Arial" panose="020B0604020202020204" pitchFamily="34" charset="0"/>
              <a:buChar char="•"/>
            </a:pPr>
            <a:endParaRPr lang="en-US" sz="1900" dirty="0">
              <a:latin typeface="+mn-lt"/>
            </a:endParaRPr>
          </a:p>
        </p:txBody>
      </p:sp>
    </p:spTree>
    <p:extLst>
      <p:ext uri="{BB962C8B-B14F-4D97-AF65-F5344CB8AC3E}">
        <p14:creationId xmlns:p14="http://schemas.microsoft.com/office/powerpoint/2010/main" val="57978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C9F82-9F46-565B-92B9-75AE42223B20}"/>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defTabSz="914400"/>
            <a:r>
              <a:rPr lang="en-US" sz="4200" kern="1200">
                <a:solidFill>
                  <a:schemeClr val="tx1"/>
                </a:solidFill>
                <a:latin typeface="+mj-lt"/>
                <a:ea typeface="+mj-ea"/>
                <a:cs typeface="+mj-cs"/>
              </a:rPr>
              <a:t>Consequences of Software Performance Issues</a:t>
            </a:r>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5AA64C3-CB78-56E1-99E2-37F9E432B176}"/>
              </a:ext>
            </a:extLst>
          </p:cNvPr>
          <p:cNvSpPr>
            <a:spLocks noGrp="1"/>
          </p:cNvSpPr>
          <p:nvPr>
            <p:ph idx="1"/>
          </p:nvPr>
        </p:nvSpPr>
        <p:spPr>
          <a:xfrm>
            <a:off x="4688659" y="1584251"/>
            <a:ext cx="6099448" cy="3125595"/>
          </a:xfrm>
        </p:spPr>
        <p:txBody>
          <a:bodyPr>
            <a:normAutofit/>
          </a:bodyPr>
          <a:lstStyle/>
          <a:p>
            <a:pPr marL="137160" indent="-137160" defTabSz="548612">
              <a:spcBef>
                <a:spcPts val="600"/>
              </a:spcBef>
            </a:pPr>
            <a:r>
              <a:rPr lang="en-HK" sz="2000" b="0" i="0" kern="1200" dirty="0">
                <a:solidFill>
                  <a:schemeClr val="tx1"/>
                </a:solidFill>
                <a:latin typeface="IBM Plex Sans" panose="020B0503050203000203" pitchFamily="34" charset="0"/>
                <a:ea typeface="+mn-ea"/>
                <a:cs typeface="+mn-cs"/>
              </a:rPr>
              <a:t>“Users are more likely to switch to competitors’ products due to performance bugs than due to other general bugs”[1]</a:t>
            </a: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pPr marL="137160" indent="-137160" defTabSz="548612">
              <a:spcBef>
                <a:spcPts val="600"/>
              </a:spcBef>
            </a:pPr>
            <a:endParaRPr lang="en-HK" sz="2000" b="0" i="0" kern="1200" dirty="0">
              <a:solidFill>
                <a:schemeClr val="tx1"/>
              </a:solidFill>
              <a:latin typeface="IBM Plex Sans" panose="020B0503050203000203" pitchFamily="34" charset="0"/>
              <a:ea typeface="+mn-ea"/>
              <a:cs typeface="+mn-cs"/>
            </a:endParaRPr>
          </a:p>
          <a:p>
            <a:endParaRPr lang="en-US" sz="2000" dirty="0"/>
          </a:p>
        </p:txBody>
      </p:sp>
      <p:sp>
        <p:nvSpPr>
          <p:cNvPr id="5" name="Slide Number Placeholder 4">
            <a:extLst>
              <a:ext uri="{FF2B5EF4-FFF2-40B4-BE49-F238E27FC236}">
                <a16:creationId xmlns:a16="http://schemas.microsoft.com/office/drawing/2014/main" id="{4D8E126D-B286-8070-9615-5D1A7004DE34}"/>
              </a:ext>
            </a:extLst>
          </p:cNvPr>
          <p:cNvSpPr>
            <a:spLocks noGrp="1"/>
          </p:cNvSpPr>
          <p:nvPr>
            <p:ph type="sldNum" sz="quarter" idx="12"/>
          </p:nvPr>
        </p:nvSpPr>
        <p:spPr>
          <a:xfrm>
            <a:off x="9896723" y="4827079"/>
            <a:ext cx="1651807" cy="219859"/>
          </a:xfrm>
        </p:spPr>
        <p:txBody>
          <a:bodyPr/>
          <a:lstStyle/>
          <a:p>
            <a:pPr defTabSz="548626">
              <a:spcAft>
                <a:spcPts val="600"/>
              </a:spcAft>
            </a:pPr>
            <a:fld id="{4267CD5E-26CF-4249-8540-BB1D07FD4227}" type="slidenum">
              <a:rPr lang="en-US" sz="720" b="1" i="0" kern="1200">
                <a:solidFill>
                  <a:schemeClr val="accent1"/>
                </a:solidFill>
                <a:latin typeface="IBM Plex Sans" panose="020B0503050203000203" pitchFamily="34" charset="0"/>
                <a:ea typeface="+mn-ea"/>
                <a:cs typeface="+mn-cs"/>
              </a:rPr>
              <a:pPr defTabSz="548626">
                <a:spcAft>
                  <a:spcPts val="600"/>
                </a:spcAft>
              </a:pPr>
              <a:t>6</a:t>
            </a:fld>
            <a:endParaRPr lang="en-US"/>
          </a:p>
        </p:txBody>
      </p:sp>
      <p:pic>
        <p:nvPicPr>
          <p:cNvPr id="6" name="Picture 5">
            <a:extLst>
              <a:ext uri="{FF2B5EF4-FFF2-40B4-BE49-F238E27FC236}">
                <a16:creationId xmlns:a16="http://schemas.microsoft.com/office/drawing/2014/main" id="{34BA6132-262D-5445-823A-DB656E3845FE}"/>
              </a:ext>
            </a:extLst>
          </p:cNvPr>
          <p:cNvPicPr>
            <a:picLocks noChangeAspect="1"/>
          </p:cNvPicPr>
          <p:nvPr/>
        </p:nvPicPr>
        <p:blipFill>
          <a:blip r:embed="rId2"/>
          <a:stretch>
            <a:fillRect/>
          </a:stretch>
        </p:blipFill>
        <p:spPr>
          <a:xfrm>
            <a:off x="5728438" y="2684347"/>
            <a:ext cx="1459163" cy="1364001"/>
          </a:xfrm>
          <a:prstGeom prst="rect">
            <a:avLst/>
          </a:prstGeom>
        </p:spPr>
      </p:pic>
      <p:pic>
        <p:nvPicPr>
          <p:cNvPr id="7" name="Picture 6">
            <a:extLst>
              <a:ext uri="{FF2B5EF4-FFF2-40B4-BE49-F238E27FC236}">
                <a16:creationId xmlns:a16="http://schemas.microsoft.com/office/drawing/2014/main" id="{9E20E37A-D3F6-3DB1-05AA-514954DF07E5}"/>
              </a:ext>
            </a:extLst>
          </p:cNvPr>
          <p:cNvPicPr>
            <a:picLocks noChangeAspect="1"/>
          </p:cNvPicPr>
          <p:nvPr/>
        </p:nvPicPr>
        <p:blipFill>
          <a:blip r:embed="rId3"/>
          <a:stretch>
            <a:fillRect/>
          </a:stretch>
        </p:blipFill>
        <p:spPr>
          <a:xfrm>
            <a:off x="8509188" y="2771716"/>
            <a:ext cx="1226298" cy="1226298"/>
          </a:xfrm>
          <a:prstGeom prst="rect">
            <a:avLst/>
          </a:prstGeom>
        </p:spPr>
      </p:pic>
      <p:sp>
        <p:nvSpPr>
          <p:cNvPr id="8" name="TextBox 7">
            <a:extLst>
              <a:ext uri="{FF2B5EF4-FFF2-40B4-BE49-F238E27FC236}">
                <a16:creationId xmlns:a16="http://schemas.microsoft.com/office/drawing/2014/main" id="{7B4DB18A-9436-0C2F-63C7-F397A42D3E81}"/>
              </a:ext>
            </a:extLst>
          </p:cNvPr>
          <p:cNvSpPr txBox="1"/>
          <p:nvPr/>
        </p:nvSpPr>
        <p:spPr>
          <a:xfrm>
            <a:off x="4648018" y="4709878"/>
            <a:ext cx="6585633" cy="430887"/>
          </a:xfrm>
          <a:prstGeom prst="rect">
            <a:avLst/>
          </a:prstGeom>
          <a:noFill/>
        </p:spPr>
        <p:txBody>
          <a:bodyPr wrap="square">
            <a:spAutoFit/>
          </a:bodyPr>
          <a:lstStyle/>
          <a:p>
            <a:pPr defTabSz="548626">
              <a:spcAft>
                <a:spcPts val="600"/>
              </a:spcAft>
            </a:pPr>
            <a:r>
              <a:rPr lang="en-US" sz="1100" kern="1200" dirty="0">
                <a:solidFill>
                  <a:srgbClr val="222222"/>
                </a:solidFill>
                <a:latin typeface="Times New Roman" panose="02020603050405020304" pitchFamily="18" charset="0"/>
                <a:ea typeface="+mn-ea"/>
                <a:cs typeface="+mn-cs"/>
              </a:rPr>
              <a:t>[1] Zaman, Shahed, Bram Adams, and Ahmed E. Hassan. "A qualitative study on performance bugs." </a:t>
            </a:r>
            <a:r>
              <a:rPr lang="en-US" sz="1100" i="1" kern="1200" dirty="0">
                <a:solidFill>
                  <a:srgbClr val="222222"/>
                </a:solidFill>
                <a:latin typeface="Times New Roman" panose="02020603050405020304" pitchFamily="18" charset="0"/>
                <a:ea typeface="+mn-ea"/>
                <a:cs typeface="+mn-cs"/>
              </a:rPr>
              <a:t>Proceedings of the 9th IEEE Working Conference on Mining Software Repositories</a:t>
            </a:r>
            <a:r>
              <a:rPr lang="en-US" sz="1100" kern="1200" dirty="0">
                <a:solidFill>
                  <a:srgbClr val="222222"/>
                </a:solidFill>
                <a:latin typeface="Times New Roman" panose="02020603050405020304" pitchFamily="18" charset="0"/>
                <a:ea typeface="+mn-ea"/>
                <a:cs typeface="+mn-cs"/>
              </a:rPr>
              <a:t>. IEEE Press, 2012.</a:t>
            </a:r>
            <a:endParaRPr lang="en-US" sz="1100" dirty="0"/>
          </a:p>
        </p:txBody>
      </p:sp>
    </p:spTree>
    <p:extLst>
      <p:ext uri="{BB962C8B-B14F-4D97-AF65-F5344CB8AC3E}">
        <p14:creationId xmlns:p14="http://schemas.microsoft.com/office/powerpoint/2010/main" val="258494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7EFEC15-5873-4245-BEBE-F61154581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9BECB-3D5E-A7D3-911F-205302C0254E}"/>
              </a:ext>
            </a:extLst>
          </p:cNvPr>
          <p:cNvSpPr>
            <a:spLocks noGrp="1"/>
          </p:cNvSpPr>
          <p:nvPr>
            <p:ph type="title"/>
          </p:nvPr>
        </p:nvSpPr>
        <p:spPr>
          <a:xfrm>
            <a:off x="7129133" y="802955"/>
            <a:ext cx="4266942" cy="1498456"/>
          </a:xfrm>
        </p:spPr>
        <p:txBody>
          <a:bodyPr vert="horz" lIns="91440" tIns="45720" rIns="91440" bIns="45720" rtlCol="0" anchor="b">
            <a:normAutofit/>
          </a:bodyPr>
          <a:lstStyle/>
          <a:p>
            <a:pPr defTabSz="914400"/>
            <a:r>
              <a:rPr lang="en-US" sz="3600" kern="1200">
                <a:solidFill>
                  <a:schemeClr val="tx2"/>
                </a:solidFill>
                <a:latin typeface="+mj-lt"/>
                <a:ea typeface="+mj-ea"/>
                <a:cs typeface="+mj-cs"/>
              </a:rPr>
              <a:t>Examples of Software Performance Bugs</a:t>
            </a:r>
          </a:p>
        </p:txBody>
      </p:sp>
      <p:pic>
        <p:nvPicPr>
          <p:cNvPr id="6" name="Picture 5">
            <a:extLst>
              <a:ext uri="{FF2B5EF4-FFF2-40B4-BE49-F238E27FC236}">
                <a16:creationId xmlns:a16="http://schemas.microsoft.com/office/drawing/2014/main" id="{F175D489-7E30-9620-1659-FFDF05293B68}"/>
              </a:ext>
            </a:extLst>
          </p:cNvPr>
          <p:cNvPicPr>
            <a:picLocks noChangeAspect="1"/>
          </p:cNvPicPr>
          <p:nvPr/>
        </p:nvPicPr>
        <p:blipFill rotWithShape="1">
          <a:blip r:embed="rId2">
            <a:alphaModFix/>
          </a:blip>
          <a:srcRect t="1667" r="-2" b="-2"/>
          <a:stretch/>
        </p:blipFill>
        <p:spPr>
          <a:xfrm>
            <a:off x="4448399" y="286529"/>
            <a:ext cx="2275744" cy="2275744"/>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30" name="Group 29">
            <a:extLst>
              <a:ext uri="{FF2B5EF4-FFF2-40B4-BE49-F238E27FC236}">
                <a16:creationId xmlns:a16="http://schemas.microsoft.com/office/drawing/2014/main" id="{881199B3-92F7-4182-B809-801DD4E36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23486" y="231851"/>
            <a:ext cx="2300658" cy="2373679"/>
            <a:chOff x="3376425" y="1351535"/>
            <a:chExt cx="5514403" cy="5514975"/>
          </a:xfrm>
        </p:grpSpPr>
        <p:sp>
          <p:nvSpPr>
            <p:cNvPr id="31" name="Freeform: Shape 30">
              <a:extLst>
                <a:ext uri="{FF2B5EF4-FFF2-40B4-BE49-F238E27FC236}">
                  <a16:creationId xmlns:a16="http://schemas.microsoft.com/office/drawing/2014/main" id="{965A16F7-66A3-469F-81C9-FAA41AA93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293466" cy="5215032"/>
            </a:xfrm>
            <a:custGeom>
              <a:avLst/>
              <a:gdLst>
                <a:gd name="connsiteX0" fmla="*/ 2768346 w 5293466"/>
                <a:gd name="connsiteY0" fmla="*/ 476250 h 5215032"/>
                <a:gd name="connsiteX1" fmla="*/ 3621405 w 5293466"/>
                <a:gd name="connsiteY1" fmla="*/ 687705 h 5215032"/>
                <a:gd name="connsiteX2" fmla="*/ 4327589 w 5293466"/>
                <a:gd name="connsiteY2" fmla="*/ 1277588 h 5215032"/>
                <a:gd name="connsiteX3" fmla="*/ 4749451 w 5293466"/>
                <a:gd name="connsiteY3" fmla="*/ 1974914 h 5215032"/>
                <a:gd name="connsiteX4" fmla="*/ 4756785 w 5293466"/>
                <a:gd name="connsiteY4" fmla="*/ 2695289 h 5215032"/>
                <a:gd name="connsiteX5" fmla="*/ 4503611 w 5293466"/>
                <a:gd name="connsiteY5" fmla="*/ 3530251 h 5215032"/>
                <a:gd name="connsiteX6" fmla="*/ 4395121 w 5293466"/>
                <a:gd name="connsiteY6" fmla="*/ 3883152 h 5215032"/>
                <a:gd name="connsiteX7" fmla="*/ 4177570 w 5293466"/>
                <a:gd name="connsiteY7" fmla="*/ 4165949 h 5215032"/>
                <a:gd name="connsiteX8" fmla="*/ 3534632 w 5293466"/>
                <a:gd name="connsiteY8" fmla="*/ 4599718 h 5215032"/>
                <a:gd name="connsiteX9" fmla="*/ 2710910 w 5293466"/>
                <a:gd name="connsiteY9" fmla="*/ 4738592 h 5215032"/>
                <a:gd name="connsiteX10" fmla="*/ 1141476 w 5293466"/>
                <a:gd name="connsiteY10" fmla="*/ 4094798 h 5215032"/>
                <a:gd name="connsiteX11" fmla="*/ 654653 w 5293466"/>
                <a:gd name="connsiteY11" fmla="*/ 3380709 h 5215032"/>
                <a:gd name="connsiteX12" fmla="*/ 476250 w 5293466"/>
                <a:gd name="connsiteY12" fmla="*/ 2503932 h 5215032"/>
                <a:gd name="connsiteX13" fmla="*/ 621221 w 5293466"/>
                <a:gd name="connsiteY13" fmla="*/ 2032730 h 5215032"/>
                <a:gd name="connsiteX14" fmla="*/ 1075277 w 5293466"/>
                <a:gd name="connsiteY14" fmla="*/ 1557623 h 5215032"/>
                <a:gd name="connsiteX15" fmla="*/ 1370648 w 5293466"/>
                <a:gd name="connsiteY15" fmla="*/ 1278541 h 5215032"/>
                <a:gd name="connsiteX16" fmla="*/ 2056733 w 5293466"/>
                <a:gd name="connsiteY16" fmla="*/ 690753 h 5215032"/>
                <a:gd name="connsiteX17" fmla="*/ 2768346 w 5293466"/>
                <a:gd name="connsiteY17" fmla="*/ 476250 h 5215032"/>
                <a:gd name="connsiteX18" fmla="*/ 2768346 w 5293466"/>
                <a:gd name="connsiteY18" fmla="*/ 0 h 5215032"/>
                <a:gd name="connsiteX19" fmla="*/ 1033844 w 5293466"/>
                <a:gd name="connsiteY19" fmla="*/ 941927 h 5215032"/>
                <a:gd name="connsiteX20" fmla="*/ 0 w 5293466"/>
                <a:gd name="connsiteY20" fmla="*/ 2504123 h 5215032"/>
                <a:gd name="connsiteX21" fmla="*/ 807053 w 5293466"/>
                <a:gd name="connsiteY21" fmla="*/ 4433983 h 5215032"/>
                <a:gd name="connsiteX22" fmla="*/ 2710910 w 5293466"/>
                <a:gd name="connsiteY22" fmla="*/ 5215033 h 5215032"/>
                <a:gd name="connsiteX23" fmla="*/ 4514374 w 5293466"/>
                <a:gd name="connsiteY23" fmla="*/ 4502849 h 5215032"/>
                <a:gd name="connsiteX24" fmla="*/ 5203603 w 5293466"/>
                <a:gd name="connsiteY24" fmla="*/ 2860262 h 5215032"/>
                <a:gd name="connsiteX25" fmla="*/ 4686681 w 5293466"/>
                <a:gd name="connsiteY25" fmla="*/ 964883 h 5215032"/>
                <a:gd name="connsiteX26" fmla="*/ 2768346 w 5293466"/>
                <a:gd name="connsiteY26" fmla="*/ 0 h 5215032"/>
                <a:gd name="connsiteX27" fmla="*/ 2768346 w 5293466"/>
                <a:gd name="connsiteY27"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93466" h="5215032">
                  <a:moveTo>
                    <a:pt x="2768346" y="476250"/>
                  </a:moveTo>
                  <a:cubicBezTo>
                    <a:pt x="3078099" y="476250"/>
                    <a:pt x="3357086" y="545402"/>
                    <a:pt x="3621405" y="687705"/>
                  </a:cubicBezTo>
                  <a:cubicBezTo>
                    <a:pt x="3865245" y="819055"/>
                    <a:pt x="4096226" y="1012031"/>
                    <a:pt x="4327589" y="1277588"/>
                  </a:cubicBezTo>
                  <a:cubicBezTo>
                    <a:pt x="4525614" y="1504950"/>
                    <a:pt x="4671441" y="1746028"/>
                    <a:pt x="4749451" y="1974914"/>
                  </a:cubicBezTo>
                  <a:cubicBezTo>
                    <a:pt x="4837748" y="2233898"/>
                    <a:pt x="4840129" y="2469452"/>
                    <a:pt x="4756785" y="2695289"/>
                  </a:cubicBezTo>
                  <a:cubicBezTo>
                    <a:pt x="4620578" y="3064288"/>
                    <a:pt x="4552950" y="3333655"/>
                    <a:pt x="4503611" y="3530251"/>
                  </a:cubicBezTo>
                  <a:cubicBezTo>
                    <a:pt x="4464939" y="3684080"/>
                    <a:pt x="4437031" y="3795236"/>
                    <a:pt x="4395121" y="3883152"/>
                  </a:cubicBezTo>
                  <a:cubicBezTo>
                    <a:pt x="4365689" y="3944874"/>
                    <a:pt x="4316825" y="4026789"/>
                    <a:pt x="4177570" y="4165949"/>
                  </a:cubicBezTo>
                  <a:cubicBezTo>
                    <a:pt x="3977354" y="4366165"/>
                    <a:pt x="3767042" y="4508087"/>
                    <a:pt x="3534632" y="4599718"/>
                  </a:cubicBezTo>
                  <a:cubicBezTo>
                    <a:pt x="3297650" y="4693158"/>
                    <a:pt x="3028188" y="4738592"/>
                    <a:pt x="2710910" y="4738592"/>
                  </a:cubicBezTo>
                  <a:cubicBezTo>
                    <a:pt x="2119694" y="4738592"/>
                    <a:pt x="1562291" y="4509897"/>
                    <a:pt x="1141476" y="4094798"/>
                  </a:cubicBezTo>
                  <a:cubicBezTo>
                    <a:pt x="932879" y="3888962"/>
                    <a:pt x="769049" y="3648742"/>
                    <a:pt x="654653" y="3380709"/>
                  </a:cubicBezTo>
                  <a:cubicBezTo>
                    <a:pt x="536258" y="3103531"/>
                    <a:pt x="476250" y="2808542"/>
                    <a:pt x="476250" y="2503932"/>
                  </a:cubicBezTo>
                  <a:cubicBezTo>
                    <a:pt x="476250" y="2324672"/>
                    <a:pt x="520922" y="2179415"/>
                    <a:pt x="621221" y="2032730"/>
                  </a:cubicBezTo>
                  <a:cubicBezTo>
                    <a:pt x="729044" y="1874901"/>
                    <a:pt x="889445" y="1727835"/>
                    <a:pt x="1075277" y="1557623"/>
                  </a:cubicBezTo>
                  <a:cubicBezTo>
                    <a:pt x="1171194" y="1469708"/>
                    <a:pt x="1270349" y="1378744"/>
                    <a:pt x="1370648" y="1278541"/>
                  </a:cubicBezTo>
                  <a:cubicBezTo>
                    <a:pt x="1585246" y="1063943"/>
                    <a:pt x="1814989" y="841820"/>
                    <a:pt x="2056733" y="690753"/>
                  </a:cubicBezTo>
                  <a:cubicBezTo>
                    <a:pt x="2291048" y="544544"/>
                    <a:pt x="2517172" y="476250"/>
                    <a:pt x="2768346" y="476250"/>
                  </a:cubicBezTo>
                  <a:moveTo>
                    <a:pt x="2768346" y="0"/>
                  </a:moveTo>
                  <a:cubicBezTo>
                    <a:pt x="2019776" y="0"/>
                    <a:pt x="1524381" y="451390"/>
                    <a:pt x="1033844" y="941927"/>
                  </a:cubicBezTo>
                  <a:cubicBezTo>
                    <a:pt x="543306" y="1432465"/>
                    <a:pt x="0" y="1755553"/>
                    <a:pt x="0" y="2504123"/>
                  </a:cubicBezTo>
                  <a:cubicBezTo>
                    <a:pt x="0" y="3259360"/>
                    <a:pt x="308801" y="3942398"/>
                    <a:pt x="807053" y="4433983"/>
                  </a:cubicBezTo>
                  <a:cubicBezTo>
                    <a:pt x="1296543" y="4916996"/>
                    <a:pt x="1968913" y="5215033"/>
                    <a:pt x="2710910" y="5215033"/>
                  </a:cubicBezTo>
                  <a:cubicBezTo>
                    <a:pt x="3459480" y="5215033"/>
                    <a:pt x="4023741" y="4993386"/>
                    <a:pt x="4514374" y="4502849"/>
                  </a:cubicBezTo>
                  <a:cubicBezTo>
                    <a:pt x="5004912" y="4012311"/>
                    <a:pt x="4847463" y="3825145"/>
                    <a:pt x="5203603" y="2860262"/>
                  </a:cubicBezTo>
                  <a:cubicBezTo>
                    <a:pt x="5469065" y="2140839"/>
                    <a:pt x="5101400" y="1441133"/>
                    <a:pt x="4686681" y="964883"/>
                  </a:cubicBezTo>
                  <a:cubicBezTo>
                    <a:pt x="4189667" y="394240"/>
                    <a:pt x="3584543" y="0"/>
                    <a:pt x="2768346" y="0"/>
                  </a:cubicBezTo>
                  <a:lnTo>
                    <a:pt x="2768346" y="0"/>
                  </a:lnTo>
                  <a:close/>
                </a:path>
              </a:pathLst>
            </a:custGeom>
            <a:solidFill>
              <a:schemeClr val="bg1">
                <a:alpha val="20000"/>
              </a:scheme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CC7F467-8A9D-4D4C-A53C-C3EDE6DF7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293505" cy="5215032"/>
            </a:xfrm>
            <a:custGeom>
              <a:avLst/>
              <a:gdLst>
                <a:gd name="connsiteX0" fmla="*/ 2768346 w 5293505"/>
                <a:gd name="connsiteY0" fmla="*/ 571500 h 5215032"/>
                <a:gd name="connsiteX1" fmla="*/ 3576161 w 5293505"/>
                <a:gd name="connsiteY1" fmla="*/ 771620 h 5215032"/>
                <a:gd name="connsiteX2" fmla="*/ 4255675 w 5293505"/>
                <a:gd name="connsiteY2" fmla="*/ 1340263 h 5215032"/>
                <a:gd name="connsiteX3" fmla="*/ 4659249 w 5293505"/>
                <a:gd name="connsiteY3" fmla="*/ 2005775 h 5215032"/>
                <a:gd name="connsiteX4" fmla="*/ 4667441 w 5293505"/>
                <a:gd name="connsiteY4" fmla="*/ 2662428 h 5215032"/>
                <a:gd name="connsiteX5" fmla="*/ 4411218 w 5293505"/>
                <a:gd name="connsiteY5" fmla="*/ 3507200 h 5215032"/>
                <a:gd name="connsiteX6" fmla="*/ 4309206 w 5293505"/>
                <a:gd name="connsiteY6" fmla="*/ 3842290 h 5215032"/>
                <a:gd name="connsiteX7" fmla="*/ 4110323 w 5293505"/>
                <a:gd name="connsiteY7" fmla="*/ 4098798 h 5215032"/>
                <a:gd name="connsiteX8" fmla="*/ 2711006 w 5293505"/>
                <a:gd name="connsiteY8" fmla="*/ 4643628 h 5215032"/>
                <a:gd name="connsiteX9" fmla="*/ 1208532 w 5293505"/>
                <a:gd name="connsiteY9" fmla="*/ 4027265 h 5215032"/>
                <a:gd name="connsiteX10" fmla="*/ 742379 w 5293505"/>
                <a:gd name="connsiteY10" fmla="*/ 3343561 h 5215032"/>
                <a:gd name="connsiteX11" fmla="*/ 571595 w 5293505"/>
                <a:gd name="connsiteY11" fmla="*/ 2504218 h 5215032"/>
                <a:gd name="connsiteX12" fmla="*/ 699992 w 5293505"/>
                <a:gd name="connsiteY12" fmla="*/ 2086737 h 5215032"/>
                <a:gd name="connsiteX13" fmla="*/ 1139761 w 5293505"/>
                <a:gd name="connsiteY13" fmla="*/ 1628108 h 5215032"/>
                <a:gd name="connsiteX14" fmla="*/ 1438085 w 5293505"/>
                <a:gd name="connsiteY14" fmla="*/ 1346168 h 5215032"/>
                <a:gd name="connsiteX15" fmla="*/ 2768346 w 5293505"/>
                <a:gd name="connsiteY15" fmla="*/ 571500 h 5215032"/>
                <a:gd name="connsiteX16" fmla="*/ 2768346 w 5293505"/>
                <a:gd name="connsiteY16" fmla="*/ 0 h 5215032"/>
                <a:gd name="connsiteX17" fmla="*/ 1033844 w 5293505"/>
                <a:gd name="connsiteY17" fmla="*/ 941927 h 5215032"/>
                <a:gd name="connsiteX18" fmla="*/ 0 w 5293505"/>
                <a:gd name="connsiteY18" fmla="*/ 2504123 h 5215032"/>
                <a:gd name="connsiteX19" fmla="*/ 807053 w 5293505"/>
                <a:gd name="connsiteY19" fmla="*/ 4433983 h 5215032"/>
                <a:gd name="connsiteX20" fmla="*/ 2710910 w 5293505"/>
                <a:gd name="connsiteY20" fmla="*/ 5215033 h 5215032"/>
                <a:gd name="connsiteX21" fmla="*/ 4514374 w 5293505"/>
                <a:gd name="connsiteY21" fmla="*/ 4502849 h 5215032"/>
                <a:gd name="connsiteX22" fmla="*/ 5203603 w 5293505"/>
                <a:gd name="connsiteY22" fmla="*/ 2860262 h 5215032"/>
                <a:gd name="connsiteX23" fmla="*/ 4686681 w 5293505"/>
                <a:gd name="connsiteY23" fmla="*/ 964883 h 5215032"/>
                <a:gd name="connsiteX24" fmla="*/ 2768346 w 5293505"/>
                <a:gd name="connsiteY24" fmla="*/ 0 h 5215032"/>
                <a:gd name="connsiteX25" fmla="*/ 2768346 w 5293505"/>
                <a:gd name="connsiteY25"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93505" h="5215032">
                  <a:moveTo>
                    <a:pt x="2768346" y="571500"/>
                  </a:moveTo>
                  <a:cubicBezTo>
                    <a:pt x="3061907" y="571500"/>
                    <a:pt x="3326225" y="636937"/>
                    <a:pt x="3576161" y="771620"/>
                  </a:cubicBezTo>
                  <a:cubicBezTo>
                    <a:pt x="3809714" y="897446"/>
                    <a:pt x="4031933" y="1083374"/>
                    <a:pt x="4255675" y="1340263"/>
                  </a:cubicBezTo>
                  <a:cubicBezTo>
                    <a:pt x="4445603" y="1558385"/>
                    <a:pt x="4585145" y="1788509"/>
                    <a:pt x="4659249" y="2005775"/>
                  </a:cubicBezTo>
                  <a:cubicBezTo>
                    <a:pt x="4740212" y="2243233"/>
                    <a:pt x="4742879" y="2458022"/>
                    <a:pt x="4667441" y="2662428"/>
                  </a:cubicBezTo>
                  <a:cubicBezTo>
                    <a:pt x="4529519" y="3036284"/>
                    <a:pt x="4461129" y="3308509"/>
                    <a:pt x="4411218" y="3507200"/>
                  </a:cubicBezTo>
                  <a:cubicBezTo>
                    <a:pt x="4373975" y="3655695"/>
                    <a:pt x="4347020" y="3762947"/>
                    <a:pt x="4309206" y="3842290"/>
                  </a:cubicBezTo>
                  <a:cubicBezTo>
                    <a:pt x="4283298" y="3896678"/>
                    <a:pt x="4239387" y="3969734"/>
                    <a:pt x="4110323" y="4098798"/>
                  </a:cubicBezTo>
                  <a:cubicBezTo>
                    <a:pt x="3728466" y="4480655"/>
                    <a:pt x="3309938" y="4643628"/>
                    <a:pt x="2711006" y="4643628"/>
                  </a:cubicBezTo>
                  <a:cubicBezTo>
                    <a:pt x="2144935" y="4643628"/>
                    <a:pt x="1611344" y="4424744"/>
                    <a:pt x="1208532" y="4027265"/>
                  </a:cubicBezTo>
                  <a:cubicBezTo>
                    <a:pt x="1008793" y="3830193"/>
                    <a:pt x="851916" y="3600164"/>
                    <a:pt x="742379" y="3343561"/>
                  </a:cubicBezTo>
                  <a:cubicBezTo>
                    <a:pt x="629031" y="3078194"/>
                    <a:pt x="571595" y="2795873"/>
                    <a:pt x="571595" y="2504218"/>
                  </a:cubicBezTo>
                  <a:cubicBezTo>
                    <a:pt x="571595" y="2343245"/>
                    <a:pt x="609981" y="2218373"/>
                    <a:pt x="699992" y="2086737"/>
                  </a:cubicBezTo>
                  <a:cubicBezTo>
                    <a:pt x="801624" y="1937957"/>
                    <a:pt x="958310" y="1794415"/>
                    <a:pt x="1139761" y="1628108"/>
                  </a:cubicBezTo>
                  <a:cubicBezTo>
                    <a:pt x="1236440" y="1539526"/>
                    <a:pt x="1336357" y="1447895"/>
                    <a:pt x="1438085" y="1346168"/>
                  </a:cubicBezTo>
                  <a:cubicBezTo>
                    <a:pt x="1891475" y="892588"/>
                    <a:pt x="2252377" y="571500"/>
                    <a:pt x="2768346" y="571500"/>
                  </a:cubicBezTo>
                  <a:moveTo>
                    <a:pt x="2768346" y="0"/>
                  </a:moveTo>
                  <a:cubicBezTo>
                    <a:pt x="2019776" y="0"/>
                    <a:pt x="1524381" y="451390"/>
                    <a:pt x="1033844" y="941927"/>
                  </a:cubicBezTo>
                  <a:cubicBezTo>
                    <a:pt x="543306" y="1432465"/>
                    <a:pt x="0" y="1755553"/>
                    <a:pt x="0" y="2504123"/>
                  </a:cubicBezTo>
                  <a:cubicBezTo>
                    <a:pt x="0" y="3259360"/>
                    <a:pt x="308801" y="3942398"/>
                    <a:pt x="807053" y="4433983"/>
                  </a:cubicBezTo>
                  <a:cubicBezTo>
                    <a:pt x="1296543" y="4916996"/>
                    <a:pt x="1968913" y="5215033"/>
                    <a:pt x="2710910" y="5215033"/>
                  </a:cubicBezTo>
                  <a:cubicBezTo>
                    <a:pt x="3459480" y="5215033"/>
                    <a:pt x="4023741" y="4993386"/>
                    <a:pt x="4514374" y="4502849"/>
                  </a:cubicBezTo>
                  <a:cubicBezTo>
                    <a:pt x="5004912" y="4012311"/>
                    <a:pt x="4847463" y="3825145"/>
                    <a:pt x="5203603" y="2860262"/>
                  </a:cubicBezTo>
                  <a:cubicBezTo>
                    <a:pt x="5469160" y="2140839"/>
                    <a:pt x="5101400" y="1441133"/>
                    <a:pt x="4686681" y="964883"/>
                  </a:cubicBezTo>
                  <a:cubicBezTo>
                    <a:pt x="4189667" y="394240"/>
                    <a:pt x="3584543" y="0"/>
                    <a:pt x="2768346" y="0"/>
                  </a:cubicBezTo>
                  <a:lnTo>
                    <a:pt x="2768346" y="0"/>
                  </a:lnTo>
                  <a:close/>
                </a:path>
              </a:pathLst>
            </a:custGeom>
            <a:solidFill>
              <a:schemeClr val="bg1">
                <a:alpha val="20000"/>
              </a:scheme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1D5CB4A-3653-4A8A-A6B8-0BA208895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403571" cy="5215032"/>
            </a:xfrm>
            <a:custGeom>
              <a:avLst/>
              <a:gdLst>
                <a:gd name="connsiteX0" fmla="*/ 2825972 w 5403571"/>
                <a:gd name="connsiteY0" fmla="*/ 476250 h 5215032"/>
                <a:gd name="connsiteX1" fmla="*/ 3696748 w 5403571"/>
                <a:gd name="connsiteY1" fmla="*/ 687705 h 5215032"/>
                <a:gd name="connsiteX2" fmla="*/ 4417600 w 5403571"/>
                <a:gd name="connsiteY2" fmla="*/ 1277588 h 5215032"/>
                <a:gd name="connsiteX3" fmla="*/ 4848321 w 5403571"/>
                <a:gd name="connsiteY3" fmla="*/ 1974914 h 5215032"/>
                <a:gd name="connsiteX4" fmla="*/ 4855845 w 5403571"/>
                <a:gd name="connsiteY4" fmla="*/ 2695289 h 5215032"/>
                <a:gd name="connsiteX5" fmla="*/ 4597337 w 5403571"/>
                <a:gd name="connsiteY5" fmla="*/ 3530251 h 5215032"/>
                <a:gd name="connsiteX6" fmla="*/ 4486656 w 5403571"/>
                <a:gd name="connsiteY6" fmla="*/ 3883152 h 5215032"/>
                <a:gd name="connsiteX7" fmla="*/ 4264628 w 5403571"/>
                <a:gd name="connsiteY7" fmla="*/ 4165949 h 5215032"/>
                <a:gd name="connsiteX8" fmla="*/ 3608356 w 5403571"/>
                <a:gd name="connsiteY8" fmla="*/ 4599718 h 5215032"/>
                <a:gd name="connsiteX9" fmla="*/ 2767489 w 5403571"/>
                <a:gd name="connsiteY9" fmla="*/ 4738592 h 5215032"/>
                <a:gd name="connsiteX10" fmla="*/ 1165384 w 5403571"/>
                <a:gd name="connsiteY10" fmla="*/ 4094798 h 5215032"/>
                <a:gd name="connsiteX11" fmla="*/ 668369 w 5403571"/>
                <a:gd name="connsiteY11" fmla="*/ 3380709 h 5215032"/>
                <a:gd name="connsiteX12" fmla="*/ 486251 w 5403571"/>
                <a:gd name="connsiteY12" fmla="*/ 2503932 h 5215032"/>
                <a:gd name="connsiteX13" fmla="*/ 634270 w 5403571"/>
                <a:gd name="connsiteY13" fmla="*/ 2032730 h 5215032"/>
                <a:gd name="connsiteX14" fmla="*/ 1097756 w 5403571"/>
                <a:gd name="connsiteY14" fmla="*/ 1557623 h 5215032"/>
                <a:gd name="connsiteX15" fmla="*/ 1399223 w 5403571"/>
                <a:gd name="connsiteY15" fmla="*/ 1278541 h 5215032"/>
                <a:gd name="connsiteX16" fmla="*/ 2099596 w 5403571"/>
                <a:gd name="connsiteY16" fmla="*/ 690753 h 5215032"/>
                <a:gd name="connsiteX17" fmla="*/ 2825972 w 5403571"/>
                <a:gd name="connsiteY17" fmla="*/ 476250 h 5215032"/>
                <a:gd name="connsiteX18" fmla="*/ 2825972 w 5403571"/>
                <a:gd name="connsiteY18" fmla="*/ 0 h 5215032"/>
                <a:gd name="connsiteX19" fmla="*/ 1055370 w 5403571"/>
                <a:gd name="connsiteY19" fmla="*/ 941927 h 5215032"/>
                <a:gd name="connsiteX20" fmla="*/ 0 w 5403571"/>
                <a:gd name="connsiteY20" fmla="*/ 2504123 h 5215032"/>
                <a:gd name="connsiteX21" fmla="*/ 823817 w 5403571"/>
                <a:gd name="connsiteY21" fmla="*/ 4433983 h 5215032"/>
                <a:gd name="connsiteX22" fmla="*/ 2767298 w 5403571"/>
                <a:gd name="connsiteY22" fmla="*/ 5215033 h 5215032"/>
                <a:gd name="connsiteX23" fmla="*/ 4608291 w 5403571"/>
                <a:gd name="connsiteY23" fmla="*/ 4502849 h 5215032"/>
                <a:gd name="connsiteX24" fmla="*/ 5311807 w 5403571"/>
                <a:gd name="connsiteY24" fmla="*/ 2860262 h 5215032"/>
                <a:gd name="connsiteX25" fmla="*/ 4784122 w 5403571"/>
                <a:gd name="connsiteY25" fmla="*/ 964883 h 5215032"/>
                <a:gd name="connsiteX26" fmla="*/ 2825972 w 5403571"/>
                <a:gd name="connsiteY26" fmla="*/ 0 h 5215032"/>
                <a:gd name="connsiteX27" fmla="*/ 2825972 w 5403571"/>
                <a:gd name="connsiteY27"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03571" h="5215032">
                  <a:moveTo>
                    <a:pt x="2825972" y="476250"/>
                  </a:moveTo>
                  <a:cubicBezTo>
                    <a:pt x="3142202" y="476250"/>
                    <a:pt x="3427000" y="545402"/>
                    <a:pt x="3696748" y="687705"/>
                  </a:cubicBezTo>
                  <a:cubicBezTo>
                    <a:pt x="3945636" y="819055"/>
                    <a:pt x="4181475" y="1012031"/>
                    <a:pt x="4417600" y="1277588"/>
                  </a:cubicBezTo>
                  <a:cubicBezTo>
                    <a:pt x="4619721" y="1504950"/>
                    <a:pt x="4768596" y="1746028"/>
                    <a:pt x="4848321" y="1974914"/>
                  </a:cubicBezTo>
                  <a:cubicBezTo>
                    <a:pt x="4938427" y="2233898"/>
                    <a:pt x="4940903" y="2469452"/>
                    <a:pt x="4855845" y="2695289"/>
                  </a:cubicBezTo>
                  <a:cubicBezTo>
                    <a:pt x="4716780" y="3064288"/>
                    <a:pt x="4647819" y="3333655"/>
                    <a:pt x="4597337" y="3530251"/>
                  </a:cubicBezTo>
                  <a:cubicBezTo>
                    <a:pt x="4557903" y="3684080"/>
                    <a:pt x="4529424" y="3795236"/>
                    <a:pt x="4486656" y="3883152"/>
                  </a:cubicBezTo>
                  <a:cubicBezTo>
                    <a:pt x="4456652" y="3944874"/>
                    <a:pt x="4406741" y="4026789"/>
                    <a:pt x="4264628" y="4165949"/>
                  </a:cubicBezTo>
                  <a:cubicBezTo>
                    <a:pt x="4060222" y="4366165"/>
                    <a:pt x="3845528" y="4508087"/>
                    <a:pt x="3608356" y="4599718"/>
                  </a:cubicBezTo>
                  <a:cubicBezTo>
                    <a:pt x="3366421" y="4693158"/>
                    <a:pt x="3091339" y="4738592"/>
                    <a:pt x="2767489" y="4738592"/>
                  </a:cubicBezTo>
                  <a:cubicBezTo>
                    <a:pt x="2163985" y="4738592"/>
                    <a:pt x="1594961" y="4509897"/>
                    <a:pt x="1165384" y="4094798"/>
                  </a:cubicBezTo>
                  <a:cubicBezTo>
                    <a:pt x="952405" y="3888962"/>
                    <a:pt x="785241" y="3648742"/>
                    <a:pt x="668369" y="3380709"/>
                  </a:cubicBezTo>
                  <a:cubicBezTo>
                    <a:pt x="547497" y="3103531"/>
                    <a:pt x="486251" y="2808542"/>
                    <a:pt x="486251" y="2503932"/>
                  </a:cubicBezTo>
                  <a:cubicBezTo>
                    <a:pt x="486251" y="2324672"/>
                    <a:pt x="531876" y="2179415"/>
                    <a:pt x="634270" y="2032730"/>
                  </a:cubicBezTo>
                  <a:cubicBezTo>
                    <a:pt x="744379" y="1874901"/>
                    <a:pt x="908114" y="1727835"/>
                    <a:pt x="1097756" y="1557623"/>
                  </a:cubicBezTo>
                  <a:cubicBezTo>
                    <a:pt x="1195673" y="1469708"/>
                    <a:pt x="1296924" y="1378744"/>
                    <a:pt x="1399223" y="1278541"/>
                  </a:cubicBezTo>
                  <a:cubicBezTo>
                    <a:pt x="1618298" y="1063943"/>
                    <a:pt x="1852803" y="841820"/>
                    <a:pt x="2099596" y="690753"/>
                  </a:cubicBezTo>
                  <a:cubicBezTo>
                    <a:pt x="2338769" y="544544"/>
                    <a:pt x="2569559" y="476250"/>
                    <a:pt x="2825972" y="476250"/>
                  </a:cubicBezTo>
                  <a:moveTo>
                    <a:pt x="2825972" y="0"/>
                  </a:moveTo>
                  <a:cubicBezTo>
                    <a:pt x="2061782" y="0"/>
                    <a:pt x="1556099" y="451390"/>
                    <a:pt x="1055370" y="941927"/>
                  </a:cubicBezTo>
                  <a:cubicBezTo>
                    <a:pt x="554546" y="1432465"/>
                    <a:pt x="0" y="1755553"/>
                    <a:pt x="0" y="2504123"/>
                  </a:cubicBezTo>
                  <a:cubicBezTo>
                    <a:pt x="0" y="3259360"/>
                    <a:pt x="315278" y="3942398"/>
                    <a:pt x="823817" y="4433983"/>
                  </a:cubicBezTo>
                  <a:cubicBezTo>
                    <a:pt x="1323499" y="4916996"/>
                    <a:pt x="2009870" y="5215033"/>
                    <a:pt x="2767298" y="5215033"/>
                  </a:cubicBezTo>
                  <a:cubicBezTo>
                    <a:pt x="3531489" y="5215033"/>
                    <a:pt x="4107466" y="4993386"/>
                    <a:pt x="4608291" y="4502849"/>
                  </a:cubicBezTo>
                  <a:cubicBezTo>
                    <a:pt x="5109115" y="4012311"/>
                    <a:pt x="4948333" y="3825145"/>
                    <a:pt x="5311807" y="2860262"/>
                  </a:cubicBezTo>
                  <a:cubicBezTo>
                    <a:pt x="5582889" y="2140839"/>
                    <a:pt x="5207413" y="1441133"/>
                    <a:pt x="4784122" y="964883"/>
                  </a:cubicBezTo>
                  <a:cubicBezTo>
                    <a:pt x="4276916" y="394240"/>
                    <a:pt x="3659124" y="0"/>
                    <a:pt x="2825972" y="0"/>
                  </a:cubicBezTo>
                  <a:lnTo>
                    <a:pt x="2825972" y="0"/>
                  </a:lnTo>
                  <a:close/>
                </a:path>
              </a:pathLst>
            </a:custGeom>
            <a:solidFill>
              <a:schemeClr val="bg1">
                <a:alpha val="20000"/>
              </a:scheme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49BB7DD-3AC4-4700-B992-7B8FD441A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1969" y="1450733"/>
              <a:ext cx="5253605" cy="5316811"/>
            </a:xfrm>
            <a:custGeom>
              <a:avLst/>
              <a:gdLst>
                <a:gd name="connsiteX0" fmla="*/ 5161121 w 5253605"/>
                <a:gd name="connsiteY0" fmla="*/ 2988712 h 5316811"/>
                <a:gd name="connsiteX1" fmla="*/ 5009674 w 5253605"/>
                <a:gd name="connsiteY1" fmla="*/ 3428671 h 5316811"/>
                <a:gd name="connsiteX2" fmla="*/ 4975955 w 5253605"/>
                <a:gd name="connsiteY2" fmla="*/ 3540304 h 5316811"/>
                <a:gd name="connsiteX3" fmla="*/ 4943380 w 5253605"/>
                <a:gd name="connsiteY3" fmla="*/ 3653366 h 5316811"/>
                <a:gd name="connsiteX4" fmla="*/ 4910995 w 5253605"/>
                <a:gd name="connsiteY4" fmla="*/ 3768619 h 5316811"/>
                <a:gd name="connsiteX5" fmla="*/ 4894421 w 5253605"/>
                <a:gd name="connsiteY5" fmla="*/ 3827102 h 5316811"/>
                <a:gd name="connsiteX6" fmla="*/ 4876514 w 5253605"/>
                <a:gd name="connsiteY6" fmla="*/ 3886824 h 5316811"/>
                <a:gd name="connsiteX7" fmla="*/ 4857179 w 5253605"/>
                <a:gd name="connsiteY7" fmla="*/ 3947307 h 5316811"/>
                <a:gd name="connsiteX8" fmla="*/ 4835843 w 5253605"/>
                <a:gd name="connsiteY8" fmla="*/ 4008458 h 5316811"/>
                <a:gd name="connsiteX9" fmla="*/ 4811935 w 5253605"/>
                <a:gd name="connsiteY9" fmla="*/ 4069990 h 5316811"/>
                <a:gd name="connsiteX10" fmla="*/ 4783932 w 5253605"/>
                <a:gd name="connsiteY10" fmla="*/ 4131236 h 5316811"/>
                <a:gd name="connsiteX11" fmla="*/ 4643057 w 5253605"/>
                <a:gd name="connsiteY11" fmla="*/ 4359931 h 5316811"/>
                <a:gd name="connsiteX12" fmla="*/ 4474178 w 5253605"/>
                <a:gd name="connsiteY12" fmla="*/ 4555670 h 5316811"/>
                <a:gd name="connsiteX13" fmla="*/ 4429792 w 5253605"/>
                <a:gd name="connsiteY13" fmla="*/ 4600913 h 5316811"/>
                <a:gd name="connsiteX14" fmla="*/ 4384929 w 5253605"/>
                <a:gd name="connsiteY14" fmla="*/ 4645681 h 5316811"/>
                <a:gd name="connsiteX15" fmla="*/ 4338733 w 5253605"/>
                <a:gd name="connsiteY15" fmla="*/ 4689400 h 5316811"/>
                <a:gd name="connsiteX16" fmla="*/ 4291965 w 5253605"/>
                <a:gd name="connsiteY16" fmla="*/ 4732739 h 5316811"/>
                <a:gd name="connsiteX17" fmla="*/ 4243864 w 5253605"/>
                <a:gd name="connsiteY17" fmla="*/ 4774840 h 5316811"/>
                <a:gd name="connsiteX18" fmla="*/ 4195001 w 5253605"/>
                <a:gd name="connsiteY18" fmla="*/ 4816464 h 5316811"/>
                <a:gd name="connsiteX19" fmla="*/ 4182713 w 5253605"/>
                <a:gd name="connsiteY19" fmla="*/ 4826846 h 5316811"/>
                <a:gd name="connsiteX20" fmla="*/ 4169950 w 5253605"/>
                <a:gd name="connsiteY20" fmla="*/ 4836752 h 5316811"/>
                <a:gd name="connsiteX21" fmla="*/ 4144423 w 5253605"/>
                <a:gd name="connsiteY21" fmla="*/ 4856469 h 5316811"/>
                <a:gd name="connsiteX22" fmla="*/ 4093274 w 5253605"/>
                <a:gd name="connsiteY22" fmla="*/ 4895998 h 5316811"/>
                <a:gd name="connsiteX23" fmla="*/ 3986975 w 5253605"/>
                <a:gd name="connsiteY23" fmla="*/ 4970674 h 5316811"/>
                <a:gd name="connsiteX24" fmla="*/ 3875818 w 5253605"/>
                <a:gd name="connsiteY24" fmla="*/ 5039159 h 5316811"/>
                <a:gd name="connsiteX25" fmla="*/ 3391757 w 5253605"/>
                <a:gd name="connsiteY25" fmla="*/ 5239184 h 5316811"/>
                <a:gd name="connsiteX26" fmla="*/ 2878931 w 5253605"/>
                <a:gd name="connsiteY26" fmla="*/ 5314431 h 5316811"/>
                <a:gd name="connsiteX27" fmla="*/ 2814828 w 5253605"/>
                <a:gd name="connsiteY27" fmla="*/ 5316145 h 5316811"/>
                <a:gd name="connsiteX28" fmla="*/ 2782824 w 5253605"/>
                <a:gd name="connsiteY28" fmla="*/ 5316812 h 5316811"/>
                <a:gd name="connsiteX29" fmla="*/ 2750915 w 5253605"/>
                <a:gd name="connsiteY29" fmla="*/ 5316336 h 5316811"/>
                <a:gd name="connsiteX30" fmla="*/ 2687193 w 5253605"/>
                <a:gd name="connsiteY30" fmla="*/ 5314812 h 5316811"/>
                <a:gd name="connsiteX31" fmla="*/ 2623280 w 5253605"/>
                <a:gd name="connsiteY31" fmla="*/ 5312050 h 5316811"/>
                <a:gd name="connsiteX32" fmla="*/ 2494598 w 5253605"/>
                <a:gd name="connsiteY32" fmla="*/ 5301572 h 5316811"/>
                <a:gd name="connsiteX33" fmla="*/ 2366772 w 5253605"/>
                <a:gd name="connsiteY33" fmla="*/ 5284713 h 5316811"/>
                <a:gd name="connsiteX34" fmla="*/ 2240280 w 5253605"/>
                <a:gd name="connsiteY34" fmla="*/ 5261377 h 5316811"/>
                <a:gd name="connsiteX35" fmla="*/ 2115312 w 5253605"/>
                <a:gd name="connsiteY35" fmla="*/ 5232516 h 5316811"/>
                <a:gd name="connsiteX36" fmla="*/ 1992154 w 5253605"/>
                <a:gd name="connsiteY36" fmla="*/ 5198226 h 5316811"/>
                <a:gd name="connsiteX37" fmla="*/ 1931289 w 5253605"/>
                <a:gd name="connsiteY37" fmla="*/ 5179081 h 5316811"/>
                <a:gd name="connsiteX38" fmla="*/ 1870805 w 5253605"/>
                <a:gd name="connsiteY38" fmla="*/ 5159269 h 5316811"/>
                <a:gd name="connsiteX39" fmla="*/ 1405985 w 5253605"/>
                <a:gd name="connsiteY39" fmla="*/ 4958482 h 5316811"/>
                <a:gd name="connsiteX40" fmla="*/ 980027 w 5253605"/>
                <a:gd name="connsiteY40" fmla="*/ 4689210 h 5316811"/>
                <a:gd name="connsiteX41" fmla="*/ 881634 w 5253605"/>
                <a:gd name="connsiteY41" fmla="*/ 4610438 h 5316811"/>
                <a:gd name="connsiteX42" fmla="*/ 787337 w 5253605"/>
                <a:gd name="connsiteY42" fmla="*/ 4526904 h 5316811"/>
                <a:gd name="connsiteX43" fmla="*/ 764191 w 5253605"/>
                <a:gd name="connsiteY43" fmla="*/ 4505568 h 5316811"/>
                <a:gd name="connsiteX44" fmla="*/ 752570 w 5253605"/>
                <a:gd name="connsiteY44" fmla="*/ 4494900 h 5316811"/>
                <a:gd name="connsiteX45" fmla="*/ 741426 w 5253605"/>
                <a:gd name="connsiteY45" fmla="*/ 4483756 h 5316811"/>
                <a:gd name="connsiteX46" fmla="*/ 697040 w 5253605"/>
                <a:gd name="connsiteY46" fmla="*/ 4439083 h 5316811"/>
                <a:gd name="connsiteX47" fmla="*/ 652748 w 5253605"/>
                <a:gd name="connsiteY47" fmla="*/ 4394221 h 5316811"/>
                <a:gd name="connsiteX48" fmla="*/ 610076 w 5253605"/>
                <a:gd name="connsiteY48" fmla="*/ 4347929 h 5316811"/>
                <a:gd name="connsiteX49" fmla="*/ 567595 w 5253605"/>
                <a:gd name="connsiteY49" fmla="*/ 4301352 h 5316811"/>
                <a:gd name="connsiteX50" fmla="*/ 527209 w 5253605"/>
                <a:gd name="connsiteY50" fmla="*/ 4252965 h 5316811"/>
                <a:gd name="connsiteX51" fmla="*/ 487204 w 5253605"/>
                <a:gd name="connsiteY51" fmla="*/ 4204292 h 5316811"/>
                <a:gd name="connsiteX52" fmla="*/ 449866 w 5253605"/>
                <a:gd name="connsiteY52" fmla="*/ 4153619 h 5316811"/>
                <a:gd name="connsiteX53" fmla="*/ 413004 w 5253605"/>
                <a:gd name="connsiteY53" fmla="*/ 4102565 h 5316811"/>
                <a:gd name="connsiteX54" fmla="*/ 379190 w 5253605"/>
                <a:gd name="connsiteY54" fmla="*/ 4049416 h 5316811"/>
                <a:gd name="connsiteX55" fmla="*/ 345853 w 5253605"/>
                <a:gd name="connsiteY55" fmla="*/ 3996076 h 5316811"/>
                <a:gd name="connsiteX56" fmla="*/ 315182 w 5253605"/>
                <a:gd name="connsiteY56" fmla="*/ 3941212 h 5316811"/>
                <a:gd name="connsiteX57" fmla="*/ 124492 w 5253605"/>
                <a:gd name="connsiteY57" fmla="*/ 3479630 h 5316811"/>
                <a:gd name="connsiteX58" fmla="*/ 27527 w 5253605"/>
                <a:gd name="connsiteY58" fmla="*/ 2994998 h 5316811"/>
                <a:gd name="connsiteX59" fmla="*/ 14573 w 5253605"/>
                <a:gd name="connsiteY59" fmla="*/ 2872792 h 5316811"/>
                <a:gd name="connsiteX60" fmla="*/ 6001 w 5253605"/>
                <a:gd name="connsiteY60" fmla="*/ 2750396 h 5316811"/>
                <a:gd name="connsiteX61" fmla="*/ 4858 w 5253605"/>
                <a:gd name="connsiteY61" fmla="*/ 2735061 h 5316811"/>
                <a:gd name="connsiteX62" fmla="*/ 4382 w 5253605"/>
                <a:gd name="connsiteY62" fmla="*/ 2719726 h 5316811"/>
                <a:gd name="connsiteX63" fmla="*/ 3429 w 5253605"/>
                <a:gd name="connsiteY63" fmla="*/ 2689055 h 5316811"/>
                <a:gd name="connsiteX64" fmla="*/ 1143 w 5253605"/>
                <a:gd name="connsiteY64" fmla="*/ 2627714 h 5316811"/>
                <a:gd name="connsiteX65" fmla="*/ 0 w 5253605"/>
                <a:gd name="connsiteY65" fmla="*/ 2596948 h 5316811"/>
                <a:gd name="connsiteX66" fmla="*/ 95 w 5253605"/>
                <a:gd name="connsiteY66" fmla="*/ 2565516 h 5316811"/>
                <a:gd name="connsiteX67" fmla="*/ 0 w 5253605"/>
                <a:gd name="connsiteY67" fmla="*/ 2534083 h 5316811"/>
                <a:gd name="connsiteX68" fmla="*/ 1334 w 5253605"/>
                <a:gd name="connsiteY68" fmla="*/ 2502556 h 5316811"/>
                <a:gd name="connsiteX69" fmla="*/ 31814 w 5253605"/>
                <a:gd name="connsiteY69" fmla="*/ 2249476 h 5316811"/>
                <a:gd name="connsiteX70" fmla="*/ 107156 w 5253605"/>
                <a:gd name="connsiteY70" fmla="*/ 2000874 h 5316811"/>
                <a:gd name="connsiteX71" fmla="*/ 368999 w 5253605"/>
                <a:gd name="connsiteY71" fmla="*/ 1552722 h 5316811"/>
                <a:gd name="connsiteX72" fmla="*/ 693706 w 5253605"/>
                <a:gd name="connsiteY72" fmla="*/ 1180390 h 5316811"/>
                <a:gd name="connsiteX73" fmla="*/ 854488 w 5253605"/>
                <a:gd name="connsiteY73" fmla="*/ 1011131 h 5316811"/>
                <a:gd name="connsiteX74" fmla="*/ 934784 w 5253605"/>
                <a:gd name="connsiteY74" fmla="*/ 924168 h 5316811"/>
                <a:gd name="connsiteX75" fmla="*/ 1019175 w 5253605"/>
                <a:gd name="connsiteY75" fmla="*/ 835014 h 5316811"/>
                <a:gd name="connsiteX76" fmla="*/ 1390841 w 5253605"/>
                <a:gd name="connsiteY76" fmla="*/ 492019 h 5316811"/>
                <a:gd name="connsiteX77" fmla="*/ 1838897 w 5253605"/>
                <a:gd name="connsiteY77" fmla="*/ 201792 h 5316811"/>
                <a:gd name="connsiteX78" fmla="*/ 2367058 w 5253605"/>
                <a:gd name="connsiteY78" fmla="*/ 26532 h 5316811"/>
                <a:gd name="connsiteX79" fmla="*/ 2401729 w 5253605"/>
                <a:gd name="connsiteY79" fmla="*/ 20721 h 5316811"/>
                <a:gd name="connsiteX80" fmla="*/ 2436495 w 5253605"/>
                <a:gd name="connsiteY80" fmla="*/ 16054 h 5316811"/>
                <a:gd name="connsiteX81" fmla="*/ 2471357 w 5253605"/>
                <a:gd name="connsiteY81" fmla="*/ 11577 h 5316811"/>
                <a:gd name="connsiteX82" fmla="*/ 2506218 w 5253605"/>
                <a:gd name="connsiteY82" fmla="*/ 8148 h 5316811"/>
                <a:gd name="connsiteX83" fmla="*/ 2576036 w 5253605"/>
                <a:gd name="connsiteY83" fmla="*/ 3100 h 5316811"/>
                <a:gd name="connsiteX84" fmla="*/ 2645759 w 5253605"/>
                <a:gd name="connsiteY84" fmla="*/ 528 h 5316811"/>
                <a:gd name="connsiteX85" fmla="*/ 2680526 w 5253605"/>
                <a:gd name="connsiteY85" fmla="*/ 147 h 5316811"/>
                <a:gd name="connsiteX86" fmla="*/ 2714816 w 5253605"/>
                <a:gd name="connsiteY86" fmla="*/ 433 h 5316811"/>
                <a:gd name="connsiteX87" fmla="*/ 2781967 w 5253605"/>
                <a:gd name="connsiteY87" fmla="*/ 3195 h 5316811"/>
                <a:gd name="connsiteX88" fmla="*/ 2849023 w 5253605"/>
                <a:gd name="connsiteY88" fmla="*/ 6148 h 5316811"/>
                <a:gd name="connsiteX89" fmla="*/ 2916174 w 5253605"/>
                <a:gd name="connsiteY89" fmla="*/ 12435 h 5316811"/>
                <a:gd name="connsiteX90" fmla="*/ 3444621 w 5253605"/>
                <a:gd name="connsiteY90" fmla="*/ 123401 h 5316811"/>
                <a:gd name="connsiteX91" fmla="*/ 3571589 w 5253605"/>
                <a:gd name="connsiteY91" fmla="*/ 169788 h 5316811"/>
                <a:gd name="connsiteX92" fmla="*/ 3602736 w 5253605"/>
                <a:gd name="connsiteY92" fmla="*/ 182551 h 5316811"/>
                <a:gd name="connsiteX93" fmla="*/ 3633597 w 5253605"/>
                <a:gd name="connsiteY93" fmla="*/ 195981 h 5316811"/>
                <a:gd name="connsiteX94" fmla="*/ 3695319 w 5253605"/>
                <a:gd name="connsiteY94" fmla="*/ 222937 h 5316811"/>
                <a:gd name="connsiteX95" fmla="*/ 3725799 w 5253605"/>
                <a:gd name="connsiteY95" fmla="*/ 237130 h 5316811"/>
                <a:gd name="connsiteX96" fmla="*/ 3740944 w 5253605"/>
                <a:gd name="connsiteY96" fmla="*/ 244368 h 5316811"/>
                <a:gd name="connsiteX97" fmla="*/ 3755327 w 5253605"/>
                <a:gd name="connsiteY97" fmla="*/ 253132 h 5316811"/>
                <a:gd name="connsiteX98" fmla="*/ 3812381 w 5253605"/>
                <a:gd name="connsiteY98" fmla="*/ 288660 h 5316811"/>
                <a:gd name="connsiteX99" fmla="*/ 3840575 w 5253605"/>
                <a:gd name="connsiteY99" fmla="*/ 306662 h 5316811"/>
                <a:gd name="connsiteX100" fmla="*/ 3867912 w 5253605"/>
                <a:gd name="connsiteY100" fmla="*/ 325807 h 5316811"/>
                <a:gd name="connsiteX101" fmla="*/ 3922014 w 5253605"/>
                <a:gd name="connsiteY101" fmla="*/ 364574 h 5316811"/>
                <a:gd name="connsiteX102" fmla="*/ 4307682 w 5253605"/>
                <a:gd name="connsiteY102" fmla="*/ 712522 h 5316811"/>
                <a:gd name="connsiteX103" fmla="*/ 4351592 w 5253605"/>
                <a:gd name="connsiteY103" fmla="*/ 758433 h 5316811"/>
                <a:gd name="connsiteX104" fmla="*/ 4393788 w 5253605"/>
                <a:gd name="connsiteY104" fmla="*/ 805486 h 5316811"/>
                <a:gd name="connsiteX105" fmla="*/ 4436078 w 5253605"/>
                <a:gd name="connsiteY105" fmla="*/ 852159 h 5316811"/>
                <a:gd name="connsiteX106" fmla="*/ 4477131 w 5253605"/>
                <a:gd name="connsiteY106" fmla="*/ 899593 h 5316811"/>
                <a:gd name="connsiteX107" fmla="*/ 4558189 w 5253605"/>
                <a:gd name="connsiteY107" fmla="*/ 994558 h 5316811"/>
                <a:gd name="connsiteX108" fmla="*/ 4598575 w 5253605"/>
                <a:gd name="connsiteY108" fmla="*/ 1041802 h 5316811"/>
                <a:gd name="connsiteX109" fmla="*/ 4639437 w 5253605"/>
                <a:gd name="connsiteY109" fmla="*/ 1088855 h 5316811"/>
                <a:gd name="connsiteX110" fmla="*/ 4800124 w 5253605"/>
                <a:gd name="connsiteY110" fmla="*/ 1281832 h 5316811"/>
                <a:gd name="connsiteX111" fmla="*/ 4943571 w 5253605"/>
                <a:gd name="connsiteY111" fmla="*/ 1489667 h 5316811"/>
                <a:gd name="connsiteX112" fmla="*/ 5163407 w 5253605"/>
                <a:gd name="connsiteY112" fmla="*/ 1951153 h 5316811"/>
                <a:gd name="connsiteX113" fmla="*/ 5253514 w 5253605"/>
                <a:gd name="connsiteY113" fmla="*/ 2466361 h 5316811"/>
                <a:gd name="connsiteX114" fmla="*/ 5231321 w 5253605"/>
                <a:gd name="connsiteY114" fmla="*/ 2731632 h 5316811"/>
                <a:gd name="connsiteX115" fmla="*/ 5161121 w 5253605"/>
                <a:gd name="connsiteY115" fmla="*/ 2988712 h 5316811"/>
                <a:gd name="connsiteX116" fmla="*/ 4854893 w 5253605"/>
                <a:gd name="connsiteY116" fmla="*/ 2877174 h 5316811"/>
                <a:gd name="connsiteX117" fmla="*/ 4932045 w 5253605"/>
                <a:gd name="connsiteY117" fmla="*/ 2465789 h 5316811"/>
                <a:gd name="connsiteX118" fmla="*/ 4869371 w 5253605"/>
                <a:gd name="connsiteY118" fmla="*/ 2043355 h 5316811"/>
                <a:gd name="connsiteX119" fmla="*/ 4688777 w 5253605"/>
                <a:gd name="connsiteY119" fmla="*/ 1639210 h 5316811"/>
                <a:gd name="connsiteX120" fmla="*/ 4566285 w 5253605"/>
                <a:gd name="connsiteY120" fmla="*/ 1449186 h 5316811"/>
                <a:gd name="connsiteX121" fmla="*/ 4427411 w 5253605"/>
                <a:gd name="connsiteY121" fmla="*/ 1268211 h 5316811"/>
                <a:gd name="connsiteX122" fmla="*/ 4262819 w 5253605"/>
                <a:gd name="connsiteY122" fmla="*/ 1106381 h 5316811"/>
                <a:gd name="connsiteX123" fmla="*/ 4174141 w 5253605"/>
                <a:gd name="connsiteY123" fmla="*/ 1033134 h 5316811"/>
                <a:gd name="connsiteX124" fmla="*/ 4128992 w 5253605"/>
                <a:gd name="connsiteY124" fmla="*/ 997891 h 5316811"/>
                <a:gd name="connsiteX125" fmla="*/ 4082225 w 5253605"/>
                <a:gd name="connsiteY125" fmla="*/ 965125 h 5316811"/>
                <a:gd name="connsiteX126" fmla="*/ 3690176 w 5253605"/>
                <a:gd name="connsiteY126" fmla="*/ 749479 h 5316811"/>
                <a:gd name="connsiteX127" fmla="*/ 3639598 w 5253605"/>
                <a:gd name="connsiteY127" fmla="*/ 728810 h 5316811"/>
                <a:gd name="connsiteX128" fmla="*/ 3614547 w 5253605"/>
                <a:gd name="connsiteY128" fmla="*/ 718237 h 5316811"/>
                <a:gd name="connsiteX129" fmla="*/ 3589020 w 5253605"/>
                <a:gd name="connsiteY129" fmla="*/ 708998 h 5316811"/>
                <a:gd name="connsiteX130" fmla="*/ 3538061 w 5253605"/>
                <a:gd name="connsiteY130" fmla="*/ 690996 h 5316811"/>
                <a:gd name="connsiteX131" fmla="*/ 3525393 w 5253605"/>
                <a:gd name="connsiteY131" fmla="*/ 686424 h 5316811"/>
                <a:gd name="connsiteX132" fmla="*/ 3513582 w 5253605"/>
                <a:gd name="connsiteY132" fmla="*/ 680233 h 5316811"/>
                <a:gd name="connsiteX133" fmla="*/ 3489198 w 5253605"/>
                <a:gd name="connsiteY133" fmla="*/ 669565 h 5316811"/>
                <a:gd name="connsiteX134" fmla="*/ 3439954 w 5253605"/>
                <a:gd name="connsiteY134" fmla="*/ 649467 h 5316811"/>
                <a:gd name="connsiteX135" fmla="*/ 3415379 w 5253605"/>
                <a:gd name="connsiteY135" fmla="*/ 639370 h 5316811"/>
                <a:gd name="connsiteX136" fmla="*/ 3390614 w 5253605"/>
                <a:gd name="connsiteY136" fmla="*/ 629845 h 5316811"/>
                <a:gd name="connsiteX137" fmla="*/ 3289935 w 5253605"/>
                <a:gd name="connsiteY137" fmla="*/ 596127 h 5316811"/>
                <a:gd name="connsiteX138" fmla="*/ 2872359 w 5253605"/>
                <a:gd name="connsiteY138" fmla="*/ 522879 h 5316811"/>
                <a:gd name="connsiteX139" fmla="*/ 2819114 w 5253605"/>
                <a:gd name="connsiteY139" fmla="*/ 519260 h 5316811"/>
                <a:gd name="connsiteX140" fmla="*/ 2765489 w 5253605"/>
                <a:gd name="connsiteY140" fmla="*/ 518593 h 5316811"/>
                <a:gd name="connsiteX141" fmla="*/ 2711863 w 5253605"/>
                <a:gd name="connsiteY141" fmla="*/ 517736 h 5316811"/>
                <a:gd name="connsiteX142" fmla="*/ 2685764 w 5253605"/>
                <a:gd name="connsiteY142" fmla="*/ 517927 h 5316811"/>
                <a:gd name="connsiteX143" fmla="*/ 2660142 w 5253605"/>
                <a:gd name="connsiteY143" fmla="*/ 518689 h 5316811"/>
                <a:gd name="connsiteX144" fmla="*/ 2609183 w 5253605"/>
                <a:gd name="connsiteY144" fmla="*/ 521546 h 5316811"/>
                <a:gd name="connsiteX145" fmla="*/ 2558606 w 5253605"/>
                <a:gd name="connsiteY145" fmla="*/ 526118 h 5316811"/>
                <a:gd name="connsiteX146" fmla="*/ 2533364 w 5253605"/>
                <a:gd name="connsiteY146" fmla="*/ 528690 h 5316811"/>
                <a:gd name="connsiteX147" fmla="*/ 2508314 w 5253605"/>
                <a:gd name="connsiteY147" fmla="*/ 532119 h 5316811"/>
                <a:gd name="connsiteX148" fmla="*/ 2483263 w 5253605"/>
                <a:gd name="connsiteY148" fmla="*/ 535548 h 5316811"/>
                <a:gd name="connsiteX149" fmla="*/ 2458403 w 5253605"/>
                <a:gd name="connsiteY149" fmla="*/ 539929 h 5316811"/>
                <a:gd name="connsiteX150" fmla="*/ 2073021 w 5253605"/>
                <a:gd name="connsiteY150" fmla="*/ 664993 h 5316811"/>
                <a:gd name="connsiteX151" fmla="*/ 1711262 w 5253605"/>
                <a:gd name="connsiteY151" fmla="*/ 892069 h 5316811"/>
                <a:gd name="connsiteX152" fmla="*/ 1361599 w 5253605"/>
                <a:gd name="connsiteY152" fmla="*/ 1183153 h 5316811"/>
                <a:gd name="connsiteX153" fmla="*/ 1182338 w 5253605"/>
                <a:gd name="connsiteY153" fmla="*/ 1342030 h 5316811"/>
                <a:gd name="connsiteX154" fmla="*/ 991553 w 5253605"/>
                <a:gd name="connsiteY154" fmla="*/ 1499859 h 5316811"/>
                <a:gd name="connsiteX155" fmla="*/ 616649 w 5253605"/>
                <a:gd name="connsiteY155" fmla="*/ 1785133 h 5316811"/>
                <a:gd name="connsiteX156" fmla="*/ 447580 w 5253605"/>
                <a:gd name="connsiteY156" fmla="*/ 1933056 h 5316811"/>
                <a:gd name="connsiteX157" fmla="*/ 306419 w 5253605"/>
                <a:gd name="connsiteY157" fmla="*/ 2101458 h 5316811"/>
                <a:gd name="connsiteX158" fmla="*/ 207740 w 5253605"/>
                <a:gd name="connsiteY158" fmla="*/ 2296720 h 5316811"/>
                <a:gd name="connsiteX159" fmla="*/ 159734 w 5253605"/>
                <a:gd name="connsiteY159" fmla="*/ 2513224 h 5316811"/>
                <a:gd name="connsiteX160" fmla="*/ 156972 w 5253605"/>
                <a:gd name="connsiteY160" fmla="*/ 2541132 h 5316811"/>
                <a:gd name="connsiteX161" fmla="*/ 155543 w 5253605"/>
                <a:gd name="connsiteY161" fmla="*/ 2569231 h 5316811"/>
                <a:gd name="connsiteX162" fmla="*/ 154305 w 5253605"/>
                <a:gd name="connsiteY162" fmla="*/ 2597424 h 5316811"/>
                <a:gd name="connsiteX163" fmla="*/ 154400 w 5253605"/>
                <a:gd name="connsiteY163" fmla="*/ 2626286 h 5316811"/>
                <a:gd name="connsiteX164" fmla="*/ 155162 w 5253605"/>
                <a:gd name="connsiteY164" fmla="*/ 2684102 h 5316811"/>
                <a:gd name="connsiteX165" fmla="*/ 155734 w 5253605"/>
                <a:gd name="connsiteY165" fmla="*/ 2713058 h 5316811"/>
                <a:gd name="connsiteX166" fmla="*/ 156019 w 5253605"/>
                <a:gd name="connsiteY166" fmla="*/ 2727536 h 5316811"/>
                <a:gd name="connsiteX167" fmla="*/ 157163 w 5253605"/>
                <a:gd name="connsiteY167" fmla="*/ 2741919 h 5316811"/>
                <a:gd name="connsiteX168" fmla="*/ 167450 w 5253605"/>
                <a:gd name="connsiteY168" fmla="*/ 2857171 h 5316811"/>
                <a:gd name="connsiteX169" fmla="*/ 185261 w 5253605"/>
                <a:gd name="connsiteY169" fmla="*/ 2971471 h 5316811"/>
                <a:gd name="connsiteX170" fmla="*/ 323374 w 5253605"/>
                <a:gd name="connsiteY170" fmla="*/ 3410288 h 5316811"/>
                <a:gd name="connsiteX171" fmla="*/ 539020 w 5253605"/>
                <a:gd name="connsiteY171" fmla="*/ 3812243 h 5316811"/>
                <a:gd name="connsiteX172" fmla="*/ 569405 w 5253605"/>
                <a:gd name="connsiteY172" fmla="*/ 3860249 h 5316811"/>
                <a:gd name="connsiteX173" fmla="*/ 601790 w 5253605"/>
                <a:gd name="connsiteY173" fmla="*/ 3906922 h 5316811"/>
                <a:gd name="connsiteX174" fmla="*/ 633698 w 5253605"/>
                <a:gd name="connsiteY174" fmla="*/ 3953785 h 5316811"/>
                <a:gd name="connsiteX175" fmla="*/ 667417 w 5253605"/>
                <a:gd name="connsiteY175" fmla="*/ 3999505 h 5316811"/>
                <a:gd name="connsiteX176" fmla="*/ 700564 w 5253605"/>
                <a:gd name="connsiteY176" fmla="*/ 4045606 h 5316811"/>
                <a:gd name="connsiteX177" fmla="*/ 735521 w 5253605"/>
                <a:gd name="connsiteY177" fmla="*/ 4090373 h 5316811"/>
                <a:gd name="connsiteX178" fmla="*/ 770287 w 5253605"/>
                <a:gd name="connsiteY178" fmla="*/ 4135331 h 5316811"/>
                <a:gd name="connsiteX179" fmla="*/ 806958 w 5253605"/>
                <a:gd name="connsiteY179" fmla="*/ 4178861 h 5316811"/>
                <a:gd name="connsiteX180" fmla="*/ 843915 w 5253605"/>
                <a:gd name="connsiteY180" fmla="*/ 4222104 h 5316811"/>
                <a:gd name="connsiteX181" fmla="*/ 882872 w 5253605"/>
                <a:gd name="connsiteY181" fmla="*/ 4263728 h 5316811"/>
                <a:gd name="connsiteX182" fmla="*/ 922401 w 5253605"/>
                <a:gd name="connsiteY182" fmla="*/ 4304781 h 5316811"/>
                <a:gd name="connsiteX183" fmla="*/ 932307 w 5253605"/>
                <a:gd name="connsiteY183" fmla="*/ 4315068 h 5316811"/>
                <a:gd name="connsiteX184" fmla="*/ 942689 w 5253605"/>
                <a:gd name="connsiteY184" fmla="*/ 4324783 h 5316811"/>
                <a:gd name="connsiteX185" fmla="*/ 963454 w 5253605"/>
                <a:gd name="connsiteY185" fmla="*/ 4344310 h 5316811"/>
                <a:gd name="connsiteX186" fmla="*/ 1005078 w 5253605"/>
                <a:gd name="connsiteY186" fmla="*/ 4383362 h 5316811"/>
                <a:gd name="connsiteX187" fmla="*/ 1015460 w 5253605"/>
                <a:gd name="connsiteY187" fmla="*/ 4393173 h 5316811"/>
                <a:gd name="connsiteX188" fmla="*/ 1026319 w 5253605"/>
                <a:gd name="connsiteY188" fmla="*/ 4402412 h 5316811"/>
                <a:gd name="connsiteX189" fmla="*/ 1047941 w 5253605"/>
                <a:gd name="connsiteY189" fmla="*/ 4420986 h 5316811"/>
                <a:gd name="connsiteX190" fmla="*/ 1135666 w 5253605"/>
                <a:gd name="connsiteY190" fmla="*/ 4494138 h 5316811"/>
                <a:gd name="connsiteX191" fmla="*/ 1520190 w 5253605"/>
                <a:gd name="connsiteY191" fmla="*/ 4741407 h 5316811"/>
                <a:gd name="connsiteX192" fmla="*/ 1949577 w 5253605"/>
                <a:gd name="connsiteY192" fmla="*/ 4898284 h 5316811"/>
                <a:gd name="connsiteX193" fmla="*/ 2005298 w 5253605"/>
                <a:gd name="connsiteY193" fmla="*/ 4910761 h 5316811"/>
                <a:gd name="connsiteX194" fmla="*/ 2061210 w 5253605"/>
                <a:gd name="connsiteY194" fmla="*/ 4922191 h 5316811"/>
                <a:gd name="connsiteX195" fmla="*/ 2117503 w 5253605"/>
                <a:gd name="connsiteY195" fmla="*/ 4931336 h 5316811"/>
                <a:gd name="connsiteX196" fmla="*/ 2145602 w 5253605"/>
                <a:gd name="connsiteY196" fmla="*/ 4935907 h 5316811"/>
                <a:gd name="connsiteX197" fmla="*/ 2173796 w 5253605"/>
                <a:gd name="connsiteY197" fmla="*/ 4939908 h 5316811"/>
                <a:gd name="connsiteX198" fmla="*/ 2286857 w 5253605"/>
                <a:gd name="connsiteY198" fmla="*/ 4952005 h 5316811"/>
                <a:gd name="connsiteX199" fmla="*/ 2400109 w 5253605"/>
                <a:gd name="connsiteY199" fmla="*/ 4958482 h 5316811"/>
                <a:gd name="connsiteX200" fmla="*/ 2513267 w 5253605"/>
                <a:gd name="connsiteY200" fmla="*/ 4959815 h 5316811"/>
                <a:gd name="connsiteX201" fmla="*/ 2569750 w 5253605"/>
                <a:gd name="connsiteY201" fmla="*/ 4958101 h 5316811"/>
                <a:gd name="connsiteX202" fmla="*/ 2626043 w 5253605"/>
                <a:gd name="connsiteY202" fmla="*/ 4956386 h 5316811"/>
                <a:gd name="connsiteX203" fmla="*/ 2682907 w 5253605"/>
                <a:gd name="connsiteY203" fmla="*/ 4953243 h 5316811"/>
                <a:gd name="connsiteX204" fmla="*/ 2739962 w 5253605"/>
                <a:gd name="connsiteY204" fmla="*/ 4949433 h 5316811"/>
                <a:gd name="connsiteX205" fmla="*/ 2768441 w 5253605"/>
                <a:gd name="connsiteY205" fmla="*/ 4947814 h 5316811"/>
                <a:gd name="connsiteX206" fmla="*/ 2796731 w 5253605"/>
                <a:gd name="connsiteY206" fmla="*/ 4945052 h 5316811"/>
                <a:gd name="connsiteX207" fmla="*/ 2853214 w 5253605"/>
                <a:gd name="connsiteY207" fmla="*/ 4939718 h 5316811"/>
                <a:gd name="connsiteX208" fmla="*/ 3293555 w 5253605"/>
                <a:gd name="connsiteY208" fmla="*/ 4866947 h 5316811"/>
                <a:gd name="connsiteX209" fmla="*/ 3709988 w 5253605"/>
                <a:gd name="connsiteY209" fmla="*/ 4726739 h 5316811"/>
                <a:gd name="connsiteX210" fmla="*/ 3809524 w 5253605"/>
                <a:gd name="connsiteY210" fmla="*/ 4678637 h 5316811"/>
                <a:gd name="connsiteX211" fmla="*/ 3906679 w 5253605"/>
                <a:gd name="connsiteY211" fmla="*/ 4624726 h 5316811"/>
                <a:gd name="connsiteX212" fmla="*/ 3954018 w 5253605"/>
                <a:gd name="connsiteY212" fmla="*/ 4595198 h 5316811"/>
                <a:gd name="connsiteX213" fmla="*/ 3977735 w 5253605"/>
                <a:gd name="connsiteY213" fmla="*/ 4580339 h 5316811"/>
                <a:gd name="connsiteX214" fmla="*/ 3989546 w 5253605"/>
                <a:gd name="connsiteY214" fmla="*/ 4572910 h 5316811"/>
                <a:gd name="connsiteX215" fmla="*/ 4000976 w 5253605"/>
                <a:gd name="connsiteY215" fmla="*/ 4564814 h 5316811"/>
                <a:gd name="connsiteX216" fmla="*/ 4046982 w 5253605"/>
                <a:gd name="connsiteY216" fmla="*/ 4532619 h 5316811"/>
                <a:gd name="connsiteX217" fmla="*/ 4092416 w 5253605"/>
                <a:gd name="connsiteY217" fmla="*/ 4499377 h 5316811"/>
                <a:gd name="connsiteX218" fmla="*/ 4136708 w 5253605"/>
                <a:gd name="connsiteY218" fmla="*/ 4464325 h 5316811"/>
                <a:gd name="connsiteX219" fmla="*/ 4180237 w 5253605"/>
                <a:gd name="connsiteY219" fmla="*/ 4428225 h 5316811"/>
                <a:gd name="connsiteX220" fmla="*/ 4222718 w 5253605"/>
                <a:gd name="connsiteY220" fmla="*/ 4390601 h 5316811"/>
                <a:gd name="connsiteX221" fmla="*/ 4264248 w 5253605"/>
                <a:gd name="connsiteY221" fmla="*/ 4352120 h 5316811"/>
                <a:gd name="connsiteX222" fmla="*/ 4413028 w 5253605"/>
                <a:gd name="connsiteY222" fmla="*/ 4189052 h 5316811"/>
                <a:gd name="connsiteX223" fmla="*/ 4522566 w 5253605"/>
                <a:gd name="connsiteY223" fmla="*/ 4011220 h 5316811"/>
                <a:gd name="connsiteX224" fmla="*/ 4543425 w 5253605"/>
                <a:gd name="connsiteY224" fmla="*/ 3963500 h 5316811"/>
                <a:gd name="connsiteX225" fmla="*/ 4561332 w 5253605"/>
                <a:gd name="connsiteY225" fmla="*/ 3913208 h 5316811"/>
                <a:gd name="connsiteX226" fmla="*/ 4577715 w 5253605"/>
                <a:gd name="connsiteY226" fmla="*/ 3861106 h 5316811"/>
                <a:gd name="connsiteX227" fmla="*/ 4593050 w 5253605"/>
                <a:gd name="connsiteY227" fmla="*/ 3807481 h 5316811"/>
                <a:gd name="connsiteX228" fmla="*/ 4706017 w 5253605"/>
                <a:gd name="connsiteY228" fmla="*/ 3343423 h 5316811"/>
                <a:gd name="connsiteX229" fmla="*/ 4854893 w 5253605"/>
                <a:gd name="connsiteY229" fmla="*/ 2877174 h 5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5253605" h="5316811">
                  <a:moveTo>
                    <a:pt x="5161121" y="2988712"/>
                  </a:moveTo>
                  <a:cubicBezTo>
                    <a:pt x="5107591" y="3134635"/>
                    <a:pt x="5055585" y="3280557"/>
                    <a:pt x="5009674" y="3428671"/>
                  </a:cubicBezTo>
                  <a:lnTo>
                    <a:pt x="4975955" y="3540304"/>
                  </a:lnTo>
                  <a:lnTo>
                    <a:pt x="4943380" y="3653366"/>
                  </a:lnTo>
                  <a:lnTo>
                    <a:pt x="4910995" y="3768619"/>
                  </a:lnTo>
                  <a:lnTo>
                    <a:pt x="4894421" y="3827102"/>
                  </a:lnTo>
                  <a:lnTo>
                    <a:pt x="4876514" y="3886824"/>
                  </a:lnTo>
                  <a:cubicBezTo>
                    <a:pt x="4870990" y="3906541"/>
                    <a:pt x="4863846" y="3927115"/>
                    <a:pt x="4857179" y="3947307"/>
                  </a:cubicBezTo>
                  <a:cubicBezTo>
                    <a:pt x="4850130" y="3967691"/>
                    <a:pt x="4844415" y="3987789"/>
                    <a:pt x="4835843" y="4008458"/>
                  </a:cubicBezTo>
                  <a:lnTo>
                    <a:pt x="4811935" y="4069990"/>
                  </a:lnTo>
                  <a:cubicBezTo>
                    <a:pt x="4802982" y="4090468"/>
                    <a:pt x="4793361" y="4110852"/>
                    <a:pt x="4783932" y="4131236"/>
                  </a:cubicBezTo>
                  <a:cubicBezTo>
                    <a:pt x="4744498" y="4211912"/>
                    <a:pt x="4697349" y="4290874"/>
                    <a:pt x="4643057" y="4359931"/>
                  </a:cubicBezTo>
                  <a:cubicBezTo>
                    <a:pt x="4590288" y="4430987"/>
                    <a:pt x="4532186" y="4493948"/>
                    <a:pt x="4474178" y="4555670"/>
                  </a:cubicBezTo>
                  <a:cubicBezTo>
                    <a:pt x="4459986" y="4571576"/>
                    <a:pt x="4444746" y="4586054"/>
                    <a:pt x="4429792" y="4600913"/>
                  </a:cubicBezTo>
                  <a:lnTo>
                    <a:pt x="4384929" y="4645681"/>
                  </a:lnTo>
                  <a:cubicBezTo>
                    <a:pt x="4370261" y="4660921"/>
                    <a:pt x="4354354" y="4674923"/>
                    <a:pt x="4338733" y="4689400"/>
                  </a:cubicBezTo>
                  <a:lnTo>
                    <a:pt x="4291965" y="4732739"/>
                  </a:lnTo>
                  <a:cubicBezTo>
                    <a:pt x="4276630" y="4747408"/>
                    <a:pt x="4259961" y="4760933"/>
                    <a:pt x="4243864" y="4774840"/>
                  </a:cubicBezTo>
                  <a:lnTo>
                    <a:pt x="4195001" y="4816464"/>
                  </a:lnTo>
                  <a:lnTo>
                    <a:pt x="4182713" y="4826846"/>
                  </a:lnTo>
                  <a:lnTo>
                    <a:pt x="4169950" y="4836752"/>
                  </a:lnTo>
                  <a:lnTo>
                    <a:pt x="4144423" y="4856469"/>
                  </a:lnTo>
                  <a:lnTo>
                    <a:pt x="4093274" y="4895998"/>
                  </a:lnTo>
                  <a:cubicBezTo>
                    <a:pt x="4058603" y="4921620"/>
                    <a:pt x="4022503" y="4945718"/>
                    <a:pt x="3986975" y="4970674"/>
                  </a:cubicBezTo>
                  <a:cubicBezTo>
                    <a:pt x="3950303" y="4993820"/>
                    <a:pt x="3913156" y="5016679"/>
                    <a:pt x="3875818" y="5039159"/>
                  </a:cubicBezTo>
                  <a:cubicBezTo>
                    <a:pt x="3724656" y="5126407"/>
                    <a:pt x="3560636" y="5194225"/>
                    <a:pt x="3391757" y="5239184"/>
                  </a:cubicBezTo>
                  <a:cubicBezTo>
                    <a:pt x="3222879" y="5284332"/>
                    <a:pt x="3049905" y="5307954"/>
                    <a:pt x="2878931" y="5314431"/>
                  </a:cubicBezTo>
                  <a:lnTo>
                    <a:pt x="2814828" y="5316145"/>
                  </a:lnTo>
                  <a:lnTo>
                    <a:pt x="2782824" y="5316812"/>
                  </a:lnTo>
                  <a:lnTo>
                    <a:pt x="2750915" y="5316336"/>
                  </a:lnTo>
                  <a:lnTo>
                    <a:pt x="2687193" y="5314812"/>
                  </a:lnTo>
                  <a:cubicBezTo>
                    <a:pt x="2665952" y="5314241"/>
                    <a:pt x="2644902" y="5314050"/>
                    <a:pt x="2623280" y="5312050"/>
                  </a:cubicBezTo>
                  <a:cubicBezTo>
                    <a:pt x="2580227" y="5308811"/>
                    <a:pt x="2537365" y="5306239"/>
                    <a:pt x="2494598" y="5301572"/>
                  </a:cubicBezTo>
                  <a:lnTo>
                    <a:pt x="2366772" y="5284713"/>
                  </a:lnTo>
                  <a:lnTo>
                    <a:pt x="2240280" y="5261377"/>
                  </a:lnTo>
                  <a:cubicBezTo>
                    <a:pt x="2198465" y="5252042"/>
                    <a:pt x="2156841" y="5242041"/>
                    <a:pt x="2115312" y="5232516"/>
                  </a:cubicBezTo>
                  <a:cubicBezTo>
                    <a:pt x="2073974" y="5222134"/>
                    <a:pt x="2033111" y="5209466"/>
                    <a:pt x="1992154" y="5198226"/>
                  </a:cubicBezTo>
                  <a:cubicBezTo>
                    <a:pt x="1971580" y="5192987"/>
                    <a:pt x="1951577" y="5185558"/>
                    <a:pt x="1931289" y="5179081"/>
                  </a:cubicBezTo>
                  <a:lnTo>
                    <a:pt x="1870805" y="5159269"/>
                  </a:lnTo>
                  <a:cubicBezTo>
                    <a:pt x="1710309" y="5104214"/>
                    <a:pt x="1554861" y="5037063"/>
                    <a:pt x="1405985" y="4958482"/>
                  </a:cubicBezTo>
                  <a:cubicBezTo>
                    <a:pt x="1257205" y="4879805"/>
                    <a:pt x="1113854" y="4790937"/>
                    <a:pt x="980027" y="4689210"/>
                  </a:cubicBezTo>
                  <a:cubicBezTo>
                    <a:pt x="945928" y="4664636"/>
                    <a:pt x="914019" y="4637204"/>
                    <a:pt x="881634" y="4610438"/>
                  </a:cubicBezTo>
                  <a:cubicBezTo>
                    <a:pt x="848678" y="4584245"/>
                    <a:pt x="818293" y="4555289"/>
                    <a:pt x="787337" y="4526904"/>
                  </a:cubicBezTo>
                  <a:lnTo>
                    <a:pt x="764191" y="4505568"/>
                  </a:lnTo>
                  <a:lnTo>
                    <a:pt x="752570" y="4494900"/>
                  </a:lnTo>
                  <a:lnTo>
                    <a:pt x="741426" y="4483756"/>
                  </a:lnTo>
                  <a:lnTo>
                    <a:pt x="697040" y="4439083"/>
                  </a:lnTo>
                  <a:cubicBezTo>
                    <a:pt x="682371" y="4424034"/>
                    <a:pt x="666941" y="4409842"/>
                    <a:pt x="652748" y="4394221"/>
                  </a:cubicBezTo>
                  <a:lnTo>
                    <a:pt x="610076" y="4347929"/>
                  </a:lnTo>
                  <a:cubicBezTo>
                    <a:pt x="595979" y="4332404"/>
                    <a:pt x="581311" y="4317259"/>
                    <a:pt x="567595" y="4301352"/>
                  </a:cubicBezTo>
                  <a:lnTo>
                    <a:pt x="527209" y="4252965"/>
                  </a:lnTo>
                  <a:cubicBezTo>
                    <a:pt x="513874" y="4236773"/>
                    <a:pt x="500158" y="4220771"/>
                    <a:pt x="487204" y="4204292"/>
                  </a:cubicBezTo>
                  <a:lnTo>
                    <a:pt x="449866" y="4153619"/>
                  </a:lnTo>
                  <a:lnTo>
                    <a:pt x="413004" y="4102565"/>
                  </a:lnTo>
                  <a:lnTo>
                    <a:pt x="379190" y="4049416"/>
                  </a:lnTo>
                  <a:cubicBezTo>
                    <a:pt x="367856" y="4031794"/>
                    <a:pt x="356902" y="4013887"/>
                    <a:pt x="345853" y="3996076"/>
                  </a:cubicBezTo>
                  <a:cubicBezTo>
                    <a:pt x="335280" y="3977978"/>
                    <a:pt x="325374" y="3959499"/>
                    <a:pt x="315182" y="3941212"/>
                  </a:cubicBezTo>
                  <a:cubicBezTo>
                    <a:pt x="233839" y="3794717"/>
                    <a:pt x="170974" y="3638888"/>
                    <a:pt x="124492" y="3479630"/>
                  </a:cubicBezTo>
                  <a:cubicBezTo>
                    <a:pt x="77724" y="3320277"/>
                    <a:pt x="47911" y="3157685"/>
                    <a:pt x="27527" y="2994998"/>
                  </a:cubicBezTo>
                  <a:cubicBezTo>
                    <a:pt x="23527" y="2954136"/>
                    <a:pt x="19336" y="2913464"/>
                    <a:pt x="14573" y="2872792"/>
                  </a:cubicBezTo>
                  <a:cubicBezTo>
                    <a:pt x="11811" y="2831930"/>
                    <a:pt x="9239" y="2791163"/>
                    <a:pt x="6001" y="2750396"/>
                  </a:cubicBezTo>
                  <a:lnTo>
                    <a:pt x="4858" y="2735061"/>
                  </a:lnTo>
                  <a:lnTo>
                    <a:pt x="4382" y="2719726"/>
                  </a:lnTo>
                  <a:lnTo>
                    <a:pt x="3429" y="2689055"/>
                  </a:lnTo>
                  <a:lnTo>
                    <a:pt x="1143" y="2627714"/>
                  </a:lnTo>
                  <a:cubicBezTo>
                    <a:pt x="857" y="2617427"/>
                    <a:pt x="95" y="2607331"/>
                    <a:pt x="0" y="2596948"/>
                  </a:cubicBezTo>
                  <a:lnTo>
                    <a:pt x="95" y="2565516"/>
                  </a:lnTo>
                  <a:lnTo>
                    <a:pt x="0" y="2534083"/>
                  </a:lnTo>
                  <a:cubicBezTo>
                    <a:pt x="286" y="2523606"/>
                    <a:pt x="857" y="2513033"/>
                    <a:pt x="1334" y="2502556"/>
                  </a:cubicBezTo>
                  <a:cubicBezTo>
                    <a:pt x="4572" y="2418450"/>
                    <a:pt x="14288" y="2333677"/>
                    <a:pt x="31814" y="2249476"/>
                  </a:cubicBezTo>
                  <a:cubicBezTo>
                    <a:pt x="49340" y="2165371"/>
                    <a:pt x="74771" y="2081932"/>
                    <a:pt x="107156" y="2000874"/>
                  </a:cubicBezTo>
                  <a:cubicBezTo>
                    <a:pt x="172307" y="1838568"/>
                    <a:pt x="266129" y="1688454"/>
                    <a:pt x="368999" y="1552722"/>
                  </a:cubicBezTo>
                  <a:cubicBezTo>
                    <a:pt x="472250" y="1416896"/>
                    <a:pt x="584359" y="1295071"/>
                    <a:pt x="693706" y="1180390"/>
                  </a:cubicBezTo>
                  <a:cubicBezTo>
                    <a:pt x="748379" y="1122955"/>
                    <a:pt x="802672" y="1067233"/>
                    <a:pt x="854488" y="1011131"/>
                  </a:cubicBezTo>
                  <a:lnTo>
                    <a:pt x="934784" y="924168"/>
                  </a:lnTo>
                  <a:cubicBezTo>
                    <a:pt x="962501" y="894354"/>
                    <a:pt x="990600" y="864637"/>
                    <a:pt x="1019175" y="835014"/>
                  </a:cubicBezTo>
                  <a:cubicBezTo>
                    <a:pt x="1133380" y="716618"/>
                    <a:pt x="1255490" y="600318"/>
                    <a:pt x="1390841" y="492019"/>
                  </a:cubicBezTo>
                  <a:cubicBezTo>
                    <a:pt x="1525905" y="383814"/>
                    <a:pt x="1674876" y="283611"/>
                    <a:pt x="1838897" y="201792"/>
                  </a:cubicBezTo>
                  <a:cubicBezTo>
                    <a:pt x="2002536" y="119972"/>
                    <a:pt x="2182082" y="57869"/>
                    <a:pt x="2367058" y="26532"/>
                  </a:cubicBezTo>
                  <a:lnTo>
                    <a:pt x="2401729" y="20721"/>
                  </a:lnTo>
                  <a:cubicBezTo>
                    <a:pt x="2413349" y="19007"/>
                    <a:pt x="2424970" y="17578"/>
                    <a:pt x="2436495" y="16054"/>
                  </a:cubicBezTo>
                  <a:lnTo>
                    <a:pt x="2471357" y="11577"/>
                  </a:lnTo>
                  <a:cubicBezTo>
                    <a:pt x="2482977" y="10149"/>
                    <a:pt x="2494598" y="9291"/>
                    <a:pt x="2506218" y="8148"/>
                  </a:cubicBezTo>
                  <a:cubicBezTo>
                    <a:pt x="2529459" y="6148"/>
                    <a:pt x="2552796" y="3957"/>
                    <a:pt x="2576036" y="3100"/>
                  </a:cubicBezTo>
                  <a:cubicBezTo>
                    <a:pt x="2599277" y="2052"/>
                    <a:pt x="2622614" y="433"/>
                    <a:pt x="2645759" y="528"/>
                  </a:cubicBezTo>
                  <a:lnTo>
                    <a:pt x="2680526" y="147"/>
                  </a:lnTo>
                  <a:cubicBezTo>
                    <a:pt x="2692146" y="-43"/>
                    <a:pt x="2703767" y="-138"/>
                    <a:pt x="2714816" y="433"/>
                  </a:cubicBezTo>
                  <a:lnTo>
                    <a:pt x="2781967" y="3195"/>
                  </a:lnTo>
                  <a:lnTo>
                    <a:pt x="2849023" y="6148"/>
                  </a:lnTo>
                  <a:cubicBezTo>
                    <a:pt x="2871407" y="7291"/>
                    <a:pt x="2893790" y="10339"/>
                    <a:pt x="2916174" y="12435"/>
                  </a:cubicBezTo>
                  <a:cubicBezTo>
                    <a:pt x="3095054" y="29675"/>
                    <a:pt x="3273362" y="66346"/>
                    <a:pt x="3444621" y="123401"/>
                  </a:cubicBezTo>
                  <a:lnTo>
                    <a:pt x="3571589" y="169788"/>
                  </a:lnTo>
                  <a:cubicBezTo>
                    <a:pt x="3582257" y="173407"/>
                    <a:pt x="3592449" y="178170"/>
                    <a:pt x="3602736" y="182551"/>
                  </a:cubicBezTo>
                  <a:lnTo>
                    <a:pt x="3633597" y="195981"/>
                  </a:lnTo>
                  <a:lnTo>
                    <a:pt x="3695319" y="222937"/>
                  </a:lnTo>
                  <a:cubicBezTo>
                    <a:pt x="3705606" y="227414"/>
                    <a:pt x="3715893" y="231891"/>
                    <a:pt x="3725799" y="237130"/>
                  </a:cubicBezTo>
                  <a:cubicBezTo>
                    <a:pt x="3730847" y="239606"/>
                    <a:pt x="3735991" y="241702"/>
                    <a:pt x="3740944" y="244368"/>
                  </a:cubicBezTo>
                  <a:cubicBezTo>
                    <a:pt x="3745802" y="247131"/>
                    <a:pt x="3750564" y="250274"/>
                    <a:pt x="3755327" y="253132"/>
                  </a:cubicBezTo>
                  <a:lnTo>
                    <a:pt x="3812381" y="288660"/>
                  </a:lnTo>
                  <a:cubicBezTo>
                    <a:pt x="3821811" y="294660"/>
                    <a:pt x="3831527" y="300185"/>
                    <a:pt x="3840575" y="306662"/>
                  </a:cubicBezTo>
                  <a:lnTo>
                    <a:pt x="3867912" y="325807"/>
                  </a:lnTo>
                  <a:lnTo>
                    <a:pt x="3922014" y="364574"/>
                  </a:lnTo>
                  <a:cubicBezTo>
                    <a:pt x="4064603" y="469730"/>
                    <a:pt x="4190619" y="589745"/>
                    <a:pt x="4307682" y="712522"/>
                  </a:cubicBezTo>
                  <a:cubicBezTo>
                    <a:pt x="4322255" y="727953"/>
                    <a:pt x="4336923" y="743288"/>
                    <a:pt x="4351592" y="758433"/>
                  </a:cubicBezTo>
                  <a:lnTo>
                    <a:pt x="4393788" y="805486"/>
                  </a:lnTo>
                  <a:lnTo>
                    <a:pt x="4436078" y="852159"/>
                  </a:lnTo>
                  <a:cubicBezTo>
                    <a:pt x="4450366" y="867589"/>
                    <a:pt x="4463320" y="883972"/>
                    <a:pt x="4477131" y="899593"/>
                  </a:cubicBezTo>
                  <a:cubicBezTo>
                    <a:pt x="4504087" y="931407"/>
                    <a:pt x="4532091" y="962458"/>
                    <a:pt x="4558189" y="994558"/>
                  </a:cubicBezTo>
                  <a:cubicBezTo>
                    <a:pt x="4571524" y="1010369"/>
                    <a:pt x="4584859" y="1026276"/>
                    <a:pt x="4598575" y="1041802"/>
                  </a:cubicBezTo>
                  <a:cubicBezTo>
                    <a:pt x="4612100" y="1057423"/>
                    <a:pt x="4626007" y="1072758"/>
                    <a:pt x="4639437" y="1088855"/>
                  </a:cubicBezTo>
                  <a:cubicBezTo>
                    <a:pt x="4694111" y="1152006"/>
                    <a:pt x="4748594" y="1215538"/>
                    <a:pt x="4800124" y="1281832"/>
                  </a:cubicBezTo>
                  <a:cubicBezTo>
                    <a:pt x="4851750" y="1348030"/>
                    <a:pt x="4899088" y="1417849"/>
                    <a:pt x="4943571" y="1489667"/>
                  </a:cubicBezTo>
                  <a:cubicBezTo>
                    <a:pt x="5032344" y="1633495"/>
                    <a:pt x="5107782" y="1787514"/>
                    <a:pt x="5163407" y="1951153"/>
                  </a:cubicBezTo>
                  <a:cubicBezTo>
                    <a:pt x="5218843" y="2114602"/>
                    <a:pt x="5251990" y="2289005"/>
                    <a:pt x="5253514" y="2466361"/>
                  </a:cubicBezTo>
                  <a:cubicBezTo>
                    <a:pt x="5254562" y="2554943"/>
                    <a:pt x="5246656" y="2644002"/>
                    <a:pt x="5231321" y="2731632"/>
                  </a:cubicBezTo>
                  <a:cubicBezTo>
                    <a:pt x="5215700" y="2819262"/>
                    <a:pt x="5191792" y="2905463"/>
                    <a:pt x="5161121" y="2988712"/>
                  </a:cubicBezTo>
                  <a:close/>
                  <a:moveTo>
                    <a:pt x="4854893" y="2877174"/>
                  </a:moveTo>
                  <a:cubicBezTo>
                    <a:pt x="4904137" y="2745062"/>
                    <a:pt x="4929950" y="2606473"/>
                    <a:pt x="4932045" y="2465789"/>
                  </a:cubicBezTo>
                  <a:cubicBezTo>
                    <a:pt x="4934331" y="2325105"/>
                    <a:pt x="4911567" y="2182516"/>
                    <a:pt x="4869371" y="2043355"/>
                  </a:cubicBezTo>
                  <a:cubicBezTo>
                    <a:pt x="4827366" y="1903909"/>
                    <a:pt x="4764596" y="1768559"/>
                    <a:pt x="4688777" y="1639210"/>
                  </a:cubicBezTo>
                  <a:cubicBezTo>
                    <a:pt x="4650963" y="1574440"/>
                    <a:pt x="4609148" y="1511575"/>
                    <a:pt x="4566285" y="1449186"/>
                  </a:cubicBezTo>
                  <a:cubicBezTo>
                    <a:pt x="4523232" y="1386892"/>
                    <a:pt x="4477608" y="1325742"/>
                    <a:pt x="4427411" y="1268211"/>
                  </a:cubicBezTo>
                  <a:cubicBezTo>
                    <a:pt x="4376261" y="1211156"/>
                    <a:pt x="4321302" y="1156197"/>
                    <a:pt x="4262819" y="1106381"/>
                  </a:cubicBezTo>
                  <a:cubicBezTo>
                    <a:pt x="4234339" y="1080473"/>
                    <a:pt x="4204335" y="1056661"/>
                    <a:pt x="4174141" y="1033134"/>
                  </a:cubicBezTo>
                  <a:cubicBezTo>
                    <a:pt x="4159091" y="1021323"/>
                    <a:pt x="4144137" y="1009417"/>
                    <a:pt x="4128992" y="997891"/>
                  </a:cubicBezTo>
                  <a:cubicBezTo>
                    <a:pt x="4113467" y="986842"/>
                    <a:pt x="4097846" y="975889"/>
                    <a:pt x="4082225" y="965125"/>
                  </a:cubicBezTo>
                  <a:cubicBezTo>
                    <a:pt x="3957542" y="877876"/>
                    <a:pt x="3824478" y="806915"/>
                    <a:pt x="3690176" y="749479"/>
                  </a:cubicBezTo>
                  <a:lnTo>
                    <a:pt x="3639598" y="728810"/>
                  </a:lnTo>
                  <a:lnTo>
                    <a:pt x="3614547" y="718237"/>
                  </a:lnTo>
                  <a:cubicBezTo>
                    <a:pt x="3606260" y="714618"/>
                    <a:pt x="3597497" y="712046"/>
                    <a:pt x="3589020" y="708998"/>
                  </a:cubicBezTo>
                  <a:lnTo>
                    <a:pt x="3538061" y="690996"/>
                  </a:lnTo>
                  <a:cubicBezTo>
                    <a:pt x="3533871" y="689472"/>
                    <a:pt x="3529584" y="688043"/>
                    <a:pt x="3525393" y="686424"/>
                  </a:cubicBezTo>
                  <a:cubicBezTo>
                    <a:pt x="3521297" y="684614"/>
                    <a:pt x="3517583" y="682233"/>
                    <a:pt x="3513582" y="680233"/>
                  </a:cubicBezTo>
                  <a:cubicBezTo>
                    <a:pt x="3505676" y="676137"/>
                    <a:pt x="3497390" y="672898"/>
                    <a:pt x="3489198" y="669565"/>
                  </a:cubicBezTo>
                  <a:lnTo>
                    <a:pt x="3439954" y="649467"/>
                  </a:lnTo>
                  <a:lnTo>
                    <a:pt x="3415379" y="639370"/>
                  </a:lnTo>
                  <a:cubicBezTo>
                    <a:pt x="3407188" y="636037"/>
                    <a:pt x="3399092" y="632417"/>
                    <a:pt x="3390614" y="629845"/>
                  </a:cubicBezTo>
                  <a:lnTo>
                    <a:pt x="3289935" y="596127"/>
                  </a:lnTo>
                  <a:cubicBezTo>
                    <a:pt x="3154490" y="555360"/>
                    <a:pt x="3014377" y="531833"/>
                    <a:pt x="2872359" y="522879"/>
                  </a:cubicBezTo>
                  <a:cubicBezTo>
                    <a:pt x="2854547" y="521832"/>
                    <a:pt x="2837021" y="519641"/>
                    <a:pt x="2819114" y="519260"/>
                  </a:cubicBezTo>
                  <a:lnTo>
                    <a:pt x="2765489" y="518593"/>
                  </a:lnTo>
                  <a:lnTo>
                    <a:pt x="2711863" y="517736"/>
                  </a:lnTo>
                  <a:cubicBezTo>
                    <a:pt x="2702814" y="517355"/>
                    <a:pt x="2694242" y="517546"/>
                    <a:pt x="2685764" y="517927"/>
                  </a:cubicBezTo>
                  <a:lnTo>
                    <a:pt x="2660142" y="518689"/>
                  </a:lnTo>
                  <a:cubicBezTo>
                    <a:pt x="2642997" y="518784"/>
                    <a:pt x="2626138" y="520498"/>
                    <a:pt x="2609183" y="521546"/>
                  </a:cubicBezTo>
                  <a:cubicBezTo>
                    <a:pt x="2592134" y="522308"/>
                    <a:pt x="2575370" y="524404"/>
                    <a:pt x="2558606" y="526118"/>
                  </a:cubicBezTo>
                  <a:cubicBezTo>
                    <a:pt x="2550224" y="526975"/>
                    <a:pt x="2541746" y="527547"/>
                    <a:pt x="2533364" y="528690"/>
                  </a:cubicBezTo>
                  <a:lnTo>
                    <a:pt x="2508314" y="532119"/>
                  </a:lnTo>
                  <a:lnTo>
                    <a:pt x="2483263" y="535548"/>
                  </a:lnTo>
                  <a:lnTo>
                    <a:pt x="2458403" y="539929"/>
                  </a:lnTo>
                  <a:cubicBezTo>
                    <a:pt x="2325910" y="563075"/>
                    <a:pt x="2197418" y="604699"/>
                    <a:pt x="2073021" y="664993"/>
                  </a:cubicBezTo>
                  <a:cubicBezTo>
                    <a:pt x="1948529" y="725000"/>
                    <a:pt x="1828705" y="803296"/>
                    <a:pt x="1711262" y="892069"/>
                  </a:cubicBezTo>
                  <a:cubicBezTo>
                    <a:pt x="1593818" y="981032"/>
                    <a:pt x="1478566" y="1080283"/>
                    <a:pt x="1361599" y="1183153"/>
                  </a:cubicBezTo>
                  <a:lnTo>
                    <a:pt x="1182338" y="1342030"/>
                  </a:lnTo>
                  <a:cubicBezTo>
                    <a:pt x="1118997" y="1397084"/>
                    <a:pt x="1055370" y="1449662"/>
                    <a:pt x="991553" y="1499859"/>
                  </a:cubicBezTo>
                  <a:cubicBezTo>
                    <a:pt x="864013" y="1600538"/>
                    <a:pt x="735521" y="1690645"/>
                    <a:pt x="616649" y="1785133"/>
                  </a:cubicBezTo>
                  <a:cubicBezTo>
                    <a:pt x="557117" y="1832376"/>
                    <a:pt x="500158" y="1880954"/>
                    <a:pt x="447580" y="1933056"/>
                  </a:cubicBezTo>
                  <a:cubicBezTo>
                    <a:pt x="395002" y="1985062"/>
                    <a:pt x="346901" y="2040688"/>
                    <a:pt x="306419" y="2101458"/>
                  </a:cubicBezTo>
                  <a:cubicBezTo>
                    <a:pt x="265652" y="2161942"/>
                    <a:pt x="232315" y="2227474"/>
                    <a:pt x="207740" y="2296720"/>
                  </a:cubicBezTo>
                  <a:cubicBezTo>
                    <a:pt x="183071" y="2365967"/>
                    <a:pt x="167164" y="2438833"/>
                    <a:pt x="159734" y="2513224"/>
                  </a:cubicBezTo>
                  <a:lnTo>
                    <a:pt x="156972" y="2541132"/>
                  </a:lnTo>
                  <a:lnTo>
                    <a:pt x="155543" y="2569231"/>
                  </a:lnTo>
                  <a:lnTo>
                    <a:pt x="154305" y="2597424"/>
                  </a:lnTo>
                  <a:cubicBezTo>
                    <a:pt x="154115" y="2606949"/>
                    <a:pt x="154305" y="2616665"/>
                    <a:pt x="154400" y="2626286"/>
                  </a:cubicBezTo>
                  <a:lnTo>
                    <a:pt x="155162" y="2684102"/>
                  </a:lnTo>
                  <a:lnTo>
                    <a:pt x="155734" y="2713058"/>
                  </a:lnTo>
                  <a:lnTo>
                    <a:pt x="156019" y="2727536"/>
                  </a:lnTo>
                  <a:lnTo>
                    <a:pt x="157163" y="2741919"/>
                  </a:lnTo>
                  <a:cubicBezTo>
                    <a:pt x="160211" y="2780400"/>
                    <a:pt x="163354" y="2818881"/>
                    <a:pt x="167450" y="2857171"/>
                  </a:cubicBezTo>
                  <a:cubicBezTo>
                    <a:pt x="172974" y="2895367"/>
                    <a:pt x="179070" y="2933467"/>
                    <a:pt x="185261" y="2971471"/>
                  </a:cubicBezTo>
                  <a:cubicBezTo>
                    <a:pt x="213741" y="3123109"/>
                    <a:pt x="262604" y="3270080"/>
                    <a:pt x="323374" y="3410288"/>
                  </a:cubicBezTo>
                  <a:cubicBezTo>
                    <a:pt x="384334" y="3550687"/>
                    <a:pt x="457772" y="3684322"/>
                    <a:pt x="539020" y="3812243"/>
                  </a:cubicBezTo>
                  <a:cubicBezTo>
                    <a:pt x="549212" y="3828245"/>
                    <a:pt x="559022" y="3844438"/>
                    <a:pt x="569405" y="3860249"/>
                  </a:cubicBezTo>
                  <a:cubicBezTo>
                    <a:pt x="580263" y="3875775"/>
                    <a:pt x="591217" y="3891301"/>
                    <a:pt x="601790" y="3906922"/>
                  </a:cubicBezTo>
                  <a:lnTo>
                    <a:pt x="633698" y="3953785"/>
                  </a:lnTo>
                  <a:lnTo>
                    <a:pt x="667417" y="3999505"/>
                  </a:lnTo>
                  <a:cubicBezTo>
                    <a:pt x="678656" y="4014745"/>
                    <a:pt x="689515" y="4030270"/>
                    <a:pt x="700564" y="4045606"/>
                  </a:cubicBezTo>
                  <a:lnTo>
                    <a:pt x="735521" y="4090373"/>
                  </a:lnTo>
                  <a:lnTo>
                    <a:pt x="770287" y="4135331"/>
                  </a:lnTo>
                  <a:cubicBezTo>
                    <a:pt x="782098" y="4150190"/>
                    <a:pt x="794766" y="4164287"/>
                    <a:pt x="806958" y="4178861"/>
                  </a:cubicBezTo>
                  <a:lnTo>
                    <a:pt x="843915" y="4222104"/>
                  </a:lnTo>
                  <a:cubicBezTo>
                    <a:pt x="856298" y="4236487"/>
                    <a:pt x="869823" y="4249822"/>
                    <a:pt x="882872" y="4263728"/>
                  </a:cubicBezTo>
                  <a:lnTo>
                    <a:pt x="922401" y="4304781"/>
                  </a:lnTo>
                  <a:lnTo>
                    <a:pt x="932307" y="4315068"/>
                  </a:lnTo>
                  <a:lnTo>
                    <a:pt x="942689" y="4324783"/>
                  </a:lnTo>
                  <a:lnTo>
                    <a:pt x="963454" y="4344310"/>
                  </a:lnTo>
                  <a:lnTo>
                    <a:pt x="1005078" y="4383362"/>
                  </a:lnTo>
                  <a:lnTo>
                    <a:pt x="1015460" y="4393173"/>
                  </a:lnTo>
                  <a:lnTo>
                    <a:pt x="1026319" y="4402412"/>
                  </a:lnTo>
                  <a:lnTo>
                    <a:pt x="1047941" y="4420986"/>
                  </a:lnTo>
                  <a:cubicBezTo>
                    <a:pt x="1076801" y="4445751"/>
                    <a:pt x="1105186" y="4471183"/>
                    <a:pt x="1135666" y="4494138"/>
                  </a:cubicBezTo>
                  <a:cubicBezTo>
                    <a:pt x="1254824" y="4589102"/>
                    <a:pt x="1383221" y="4673494"/>
                    <a:pt x="1520190" y="4741407"/>
                  </a:cubicBezTo>
                  <a:cubicBezTo>
                    <a:pt x="1657064" y="4809511"/>
                    <a:pt x="1801463" y="4862375"/>
                    <a:pt x="1949577" y="4898284"/>
                  </a:cubicBezTo>
                  <a:lnTo>
                    <a:pt x="2005298" y="4910761"/>
                  </a:lnTo>
                  <a:cubicBezTo>
                    <a:pt x="2023967" y="4914667"/>
                    <a:pt x="2042255" y="4919525"/>
                    <a:pt x="2061210" y="4922191"/>
                  </a:cubicBezTo>
                  <a:lnTo>
                    <a:pt x="2117503" y="4931336"/>
                  </a:lnTo>
                  <a:lnTo>
                    <a:pt x="2145602" y="4935907"/>
                  </a:lnTo>
                  <a:cubicBezTo>
                    <a:pt x="2154936" y="4937432"/>
                    <a:pt x="2164271" y="4939051"/>
                    <a:pt x="2173796" y="4939908"/>
                  </a:cubicBezTo>
                  <a:cubicBezTo>
                    <a:pt x="2211610" y="4943909"/>
                    <a:pt x="2249234" y="4948576"/>
                    <a:pt x="2286857" y="4952005"/>
                  </a:cubicBezTo>
                  <a:lnTo>
                    <a:pt x="2400109" y="4958482"/>
                  </a:lnTo>
                  <a:lnTo>
                    <a:pt x="2513267" y="4959815"/>
                  </a:lnTo>
                  <a:cubicBezTo>
                    <a:pt x="2532031" y="4960101"/>
                    <a:pt x="2550986" y="4958577"/>
                    <a:pt x="2569750" y="4958101"/>
                  </a:cubicBezTo>
                  <a:lnTo>
                    <a:pt x="2626043" y="4956386"/>
                  </a:lnTo>
                  <a:cubicBezTo>
                    <a:pt x="2644616" y="4956196"/>
                    <a:pt x="2663857" y="4954481"/>
                    <a:pt x="2682907" y="4953243"/>
                  </a:cubicBezTo>
                  <a:lnTo>
                    <a:pt x="2739962" y="4949433"/>
                  </a:lnTo>
                  <a:lnTo>
                    <a:pt x="2768441" y="4947814"/>
                  </a:lnTo>
                  <a:lnTo>
                    <a:pt x="2796731" y="4945052"/>
                  </a:lnTo>
                  <a:cubicBezTo>
                    <a:pt x="2815590" y="4943147"/>
                    <a:pt x="2834354" y="4941337"/>
                    <a:pt x="2853214" y="4939718"/>
                  </a:cubicBezTo>
                  <a:cubicBezTo>
                    <a:pt x="3003518" y="4924859"/>
                    <a:pt x="3150584" y="4901618"/>
                    <a:pt x="3293555" y="4866947"/>
                  </a:cubicBezTo>
                  <a:cubicBezTo>
                    <a:pt x="3436430" y="4832180"/>
                    <a:pt x="3575590" y="4786651"/>
                    <a:pt x="3709988" y="4726739"/>
                  </a:cubicBezTo>
                  <a:cubicBezTo>
                    <a:pt x="3743134" y="4711022"/>
                    <a:pt x="3776282" y="4694830"/>
                    <a:pt x="3809524" y="4678637"/>
                  </a:cubicBezTo>
                  <a:cubicBezTo>
                    <a:pt x="3841718" y="4660635"/>
                    <a:pt x="3874580" y="4643490"/>
                    <a:pt x="3906679" y="4624726"/>
                  </a:cubicBezTo>
                  <a:lnTo>
                    <a:pt x="3954018" y="4595198"/>
                  </a:lnTo>
                  <a:lnTo>
                    <a:pt x="3977735" y="4580339"/>
                  </a:lnTo>
                  <a:lnTo>
                    <a:pt x="3989546" y="4572910"/>
                  </a:lnTo>
                  <a:lnTo>
                    <a:pt x="4000976" y="4564814"/>
                  </a:lnTo>
                  <a:lnTo>
                    <a:pt x="4046982" y="4532619"/>
                  </a:lnTo>
                  <a:cubicBezTo>
                    <a:pt x="4062317" y="4521856"/>
                    <a:pt x="4077938" y="4511473"/>
                    <a:pt x="4092416" y="4499377"/>
                  </a:cubicBezTo>
                  <a:lnTo>
                    <a:pt x="4136708" y="4464325"/>
                  </a:lnTo>
                  <a:cubicBezTo>
                    <a:pt x="4151471" y="4452609"/>
                    <a:pt x="4166330" y="4440989"/>
                    <a:pt x="4180237" y="4428225"/>
                  </a:cubicBezTo>
                  <a:lnTo>
                    <a:pt x="4222718" y="4390601"/>
                  </a:lnTo>
                  <a:cubicBezTo>
                    <a:pt x="4236720" y="4377933"/>
                    <a:pt x="4251198" y="4365550"/>
                    <a:pt x="4264248" y="4352120"/>
                  </a:cubicBezTo>
                  <a:cubicBezTo>
                    <a:pt x="4318254" y="4299638"/>
                    <a:pt x="4369975" y="4245821"/>
                    <a:pt x="4413028" y="4189052"/>
                  </a:cubicBezTo>
                  <a:cubicBezTo>
                    <a:pt x="4458272" y="4132950"/>
                    <a:pt x="4492848" y="4073799"/>
                    <a:pt x="4522566" y="4011220"/>
                  </a:cubicBezTo>
                  <a:lnTo>
                    <a:pt x="4543425" y="3963500"/>
                  </a:lnTo>
                  <a:lnTo>
                    <a:pt x="4561332" y="3913208"/>
                  </a:lnTo>
                  <a:cubicBezTo>
                    <a:pt x="4567714" y="3896920"/>
                    <a:pt x="4572191" y="3878442"/>
                    <a:pt x="4577715" y="3861106"/>
                  </a:cubicBezTo>
                  <a:cubicBezTo>
                    <a:pt x="4582954" y="3843390"/>
                    <a:pt x="4588383" y="3826245"/>
                    <a:pt x="4593050" y="3807481"/>
                  </a:cubicBezTo>
                  <a:cubicBezTo>
                    <a:pt x="4631055" y="3660986"/>
                    <a:pt x="4663155" y="3500585"/>
                    <a:pt x="4706017" y="3343423"/>
                  </a:cubicBezTo>
                  <a:cubicBezTo>
                    <a:pt x="4748213" y="3185689"/>
                    <a:pt x="4798695" y="3030145"/>
                    <a:pt x="4854893" y="287717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35" name="Freeform: Shape 34">
              <a:extLst>
                <a:ext uri="{FF2B5EF4-FFF2-40B4-BE49-F238E27FC236}">
                  <a16:creationId xmlns:a16="http://schemas.microsoft.com/office/drawing/2014/main" id="{E6A945EF-5283-47CA-8BC5-D58171AD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76425" y="1351535"/>
              <a:ext cx="5514403" cy="5514975"/>
            </a:xfrm>
            <a:custGeom>
              <a:avLst/>
              <a:gdLst>
                <a:gd name="connsiteX0" fmla="*/ 2757202 w 5514403"/>
                <a:gd name="connsiteY0" fmla="*/ 0 h 5514975"/>
                <a:gd name="connsiteX1" fmla="*/ 0 w 5514403"/>
                <a:gd name="connsiteY1" fmla="*/ 2757488 h 5514975"/>
                <a:gd name="connsiteX2" fmla="*/ 2757202 w 5514403"/>
                <a:gd name="connsiteY2" fmla="*/ 5514975 h 5514975"/>
                <a:gd name="connsiteX3" fmla="*/ 5514404 w 5514403"/>
                <a:gd name="connsiteY3" fmla="*/ 2757488 h 5514975"/>
                <a:gd name="connsiteX4" fmla="*/ 2757202 w 5514403"/>
                <a:gd name="connsiteY4" fmla="*/ 0 h 5514975"/>
                <a:gd name="connsiteX5" fmla="*/ 4772501 w 5514403"/>
                <a:gd name="connsiteY5" fmla="*/ 1195578 h 5514975"/>
                <a:gd name="connsiteX6" fmla="*/ 5087017 w 5514403"/>
                <a:gd name="connsiteY6" fmla="*/ 1579817 h 5514975"/>
                <a:gd name="connsiteX7" fmla="*/ 5317522 w 5514403"/>
                <a:gd name="connsiteY7" fmla="*/ 2021110 h 5514975"/>
                <a:gd name="connsiteX8" fmla="*/ 5338001 w 5514403"/>
                <a:gd name="connsiteY8" fmla="*/ 2080165 h 5514975"/>
                <a:gd name="connsiteX9" fmla="*/ 5356479 w 5514403"/>
                <a:gd name="connsiteY9" fmla="*/ 2139982 h 5514975"/>
                <a:gd name="connsiteX10" fmla="*/ 5372386 w 5514403"/>
                <a:gd name="connsiteY10" fmla="*/ 2200561 h 5514975"/>
                <a:gd name="connsiteX11" fmla="*/ 5385912 w 5514403"/>
                <a:gd name="connsiteY11" fmla="*/ 2261711 h 5514975"/>
                <a:gd name="connsiteX12" fmla="*/ 5413915 w 5514403"/>
                <a:gd name="connsiteY12" fmla="*/ 2510885 h 5514975"/>
                <a:gd name="connsiteX13" fmla="*/ 5331905 w 5514403"/>
                <a:gd name="connsiteY13" fmla="*/ 3005328 h 5514975"/>
                <a:gd name="connsiteX14" fmla="*/ 5168456 w 5514403"/>
                <a:gd name="connsiteY14" fmla="*/ 3489579 h 5514975"/>
                <a:gd name="connsiteX15" fmla="*/ 5131499 w 5514403"/>
                <a:gd name="connsiteY15" fmla="*/ 3612071 h 5514975"/>
                <a:gd name="connsiteX16" fmla="*/ 5095589 w 5514403"/>
                <a:gd name="connsiteY16" fmla="*/ 3734753 h 5514975"/>
                <a:gd name="connsiteX17" fmla="*/ 5022247 w 5514403"/>
                <a:gd name="connsiteY17" fmla="*/ 3978116 h 5514975"/>
                <a:gd name="connsiteX18" fmla="*/ 5001578 w 5514403"/>
                <a:gd name="connsiteY18" fmla="*/ 4037457 h 5514975"/>
                <a:gd name="connsiteX19" fmla="*/ 4979194 w 5514403"/>
                <a:gd name="connsiteY19" fmla="*/ 4095655 h 5514975"/>
                <a:gd name="connsiteX20" fmla="*/ 4954905 w 5514403"/>
                <a:gd name="connsiteY20" fmla="*/ 4152519 h 5514975"/>
                <a:gd name="connsiteX21" fmla="*/ 4927187 w 5514403"/>
                <a:gd name="connsiteY21" fmla="*/ 4207288 h 5514975"/>
                <a:gd name="connsiteX22" fmla="*/ 4788980 w 5514403"/>
                <a:gd name="connsiteY22" fmla="*/ 4407504 h 5514975"/>
                <a:gd name="connsiteX23" fmla="*/ 4616577 w 5514403"/>
                <a:gd name="connsiteY23" fmla="*/ 4583145 h 5514975"/>
                <a:gd name="connsiteX24" fmla="*/ 4570000 w 5514403"/>
                <a:gd name="connsiteY24" fmla="*/ 4624102 h 5514975"/>
                <a:gd name="connsiteX25" fmla="*/ 4522756 w 5514403"/>
                <a:gd name="connsiteY25" fmla="*/ 4664298 h 5514975"/>
                <a:gd name="connsiteX26" fmla="*/ 4474464 w 5514403"/>
                <a:gd name="connsiteY26" fmla="*/ 4702969 h 5514975"/>
                <a:gd name="connsiteX27" fmla="*/ 4425791 w 5514403"/>
                <a:gd name="connsiteY27" fmla="*/ 4740879 h 5514975"/>
                <a:gd name="connsiteX28" fmla="*/ 4010311 w 5514403"/>
                <a:gd name="connsiteY28" fmla="*/ 4994910 h 5514975"/>
                <a:gd name="connsiteX29" fmla="*/ 3556254 w 5514403"/>
                <a:gd name="connsiteY29" fmla="*/ 5155311 h 5514975"/>
                <a:gd name="connsiteX30" fmla="*/ 3076670 w 5514403"/>
                <a:gd name="connsiteY30" fmla="*/ 5229321 h 5514975"/>
                <a:gd name="connsiteX31" fmla="*/ 2831497 w 5514403"/>
                <a:gd name="connsiteY31" fmla="*/ 5239893 h 5514975"/>
                <a:gd name="connsiteX32" fmla="*/ 2709767 w 5514403"/>
                <a:gd name="connsiteY32" fmla="*/ 5238655 h 5514975"/>
                <a:gd name="connsiteX33" fmla="*/ 2588038 w 5514403"/>
                <a:gd name="connsiteY33" fmla="*/ 5232654 h 5514975"/>
                <a:gd name="connsiteX34" fmla="*/ 2466594 w 5514403"/>
                <a:gd name="connsiteY34" fmla="*/ 5221129 h 5514975"/>
                <a:gd name="connsiteX35" fmla="*/ 2345627 w 5514403"/>
                <a:gd name="connsiteY35" fmla="*/ 5204174 h 5514975"/>
                <a:gd name="connsiteX36" fmla="*/ 2315432 w 5514403"/>
                <a:gd name="connsiteY36" fmla="*/ 5199127 h 5514975"/>
                <a:gd name="connsiteX37" fmla="*/ 2285333 w 5514403"/>
                <a:gd name="connsiteY37" fmla="*/ 5193506 h 5514975"/>
                <a:gd name="connsiteX38" fmla="*/ 2225135 w 5514403"/>
                <a:gd name="connsiteY38" fmla="*/ 5182267 h 5514975"/>
                <a:gd name="connsiteX39" fmla="*/ 2165318 w 5514403"/>
                <a:gd name="connsiteY39" fmla="*/ 5168932 h 5514975"/>
                <a:gd name="connsiteX40" fmla="*/ 2105501 w 5514403"/>
                <a:gd name="connsiteY40" fmla="*/ 5155026 h 5514975"/>
                <a:gd name="connsiteX41" fmla="*/ 1641062 w 5514403"/>
                <a:gd name="connsiteY41" fmla="*/ 4990814 h 5514975"/>
                <a:gd name="connsiteX42" fmla="*/ 843153 w 5514403"/>
                <a:gd name="connsiteY42" fmla="*/ 4403122 h 5514975"/>
                <a:gd name="connsiteX43" fmla="*/ 548735 w 5514403"/>
                <a:gd name="connsiteY43" fmla="*/ 3998024 h 5514975"/>
                <a:gd name="connsiteX44" fmla="*/ 517398 w 5514403"/>
                <a:gd name="connsiteY44" fmla="*/ 3943731 h 5514975"/>
                <a:gd name="connsiteX45" fmla="*/ 488347 w 5514403"/>
                <a:gd name="connsiteY45" fmla="*/ 3888105 h 5514975"/>
                <a:gd name="connsiteX46" fmla="*/ 460058 w 5514403"/>
                <a:gd name="connsiteY46" fmla="*/ 3832193 h 5514975"/>
                <a:gd name="connsiteX47" fmla="*/ 446723 w 5514403"/>
                <a:gd name="connsiteY47" fmla="*/ 3803809 h 5514975"/>
                <a:gd name="connsiteX48" fmla="*/ 433959 w 5514403"/>
                <a:gd name="connsiteY48" fmla="*/ 3775139 h 5514975"/>
                <a:gd name="connsiteX49" fmla="*/ 385096 w 5514403"/>
                <a:gd name="connsiteY49" fmla="*/ 3659696 h 5514975"/>
                <a:gd name="connsiteX50" fmla="*/ 362903 w 5514403"/>
                <a:gd name="connsiteY50" fmla="*/ 3601117 h 5514975"/>
                <a:gd name="connsiteX51" fmla="*/ 352044 w 5514403"/>
                <a:gd name="connsiteY51" fmla="*/ 3571780 h 5514975"/>
                <a:gd name="connsiteX52" fmla="*/ 342424 w 5514403"/>
                <a:gd name="connsiteY52" fmla="*/ 3541966 h 5514975"/>
                <a:gd name="connsiteX53" fmla="*/ 275082 w 5514403"/>
                <a:gd name="connsiteY53" fmla="*/ 3301079 h 5514975"/>
                <a:gd name="connsiteX54" fmla="*/ 262509 w 5514403"/>
                <a:gd name="connsiteY54" fmla="*/ 3239834 h 5514975"/>
                <a:gd name="connsiteX55" fmla="*/ 256223 w 5514403"/>
                <a:gd name="connsiteY55" fmla="*/ 3209258 h 5514975"/>
                <a:gd name="connsiteX56" fmla="*/ 253079 w 5514403"/>
                <a:gd name="connsiteY56" fmla="*/ 3194018 h 5514975"/>
                <a:gd name="connsiteX57" fmla="*/ 250698 w 5514403"/>
                <a:gd name="connsiteY57" fmla="*/ 3178588 h 5514975"/>
                <a:gd name="connsiteX58" fmla="*/ 232505 w 5514403"/>
                <a:gd name="connsiteY58" fmla="*/ 3055144 h 5514975"/>
                <a:gd name="connsiteX59" fmla="*/ 220694 w 5514403"/>
                <a:gd name="connsiteY59" fmla="*/ 2931128 h 5514975"/>
                <a:gd name="connsiteX60" fmla="*/ 215551 w 5514403"/>
                <a:gd name="connsiteY60" fmla="*/ 2806732 h 5514975"/>
                <a:gd name="connsiteX61" fmla="*/ 214979 w 5514403"/>
                <a:gd name="connsiteY61" fmla="*/ 2791206 h 5514975"/>
                <a:gd name="connsiteX62" fmla="*/ 215170 w 5514403"/>
                <a:gd name="connsiteY62" fmla="*/ 2775680 h 5514975"/>
                <a:gd name="connsiteX63" fmla="*/ 215551 w 5514403"/>
                <a:gd name="connsiteY63" fmla="*/ 2744629 h 5514975"/>
                <a:gd name="connsiteX64" fmla="*/ 216313 w 5514403"/>
                <a:gd name="connsiteY64" fmla="*/ 2682526 h 5514975"/>
                <a:gd name="connsiteX65" fmla="*/ 216789 w 5514403"/>
                <a:gd name="connsiteY65" fmla="*/ 2651570 h 5514975"/>
                <a:gd name="connsiteX66" fmla="*/ 218694 w 5514403"/>
                <a:gd name="connsiteY66" fmla="*/ 2621280 h 5514975"/>
                <a:gd name="connsiteX67" fmla="*/ 220504 w 5514403"/>
                <a:gd name="connsiteY67" fmla="*/ 2591086 h 5514975"/>
                <a:gd name="connsiteX68" fmla="*/ 223647 w 5514403"/>
                <a:gd name="connsiteY68" fmla="*/ 2561082 h 5514975"/>
                <a:gd name="connsiteX69" fmla="*/ 272129 w 5514403"/>
                <a:gd name="connsiteY69" fmla="*/ 2327815 h 5514975"/>
                <a:gd name="connsiteX70" fmla="*/ 365950 w 5514403"/>
                <a:gd name="connsiteY70" fmla="*/ 2111883 h 5514975"/>
                <a:gd name="connsiteX71" fmla="*/ 500539 w 5514403"/>
                <a:gd name="connsiteY71" fmla="*/ 1916621 h 5514975"/>
                <a:gd name="connsiteX72" fmla="*/ 664083 w 5514403"/>
                <a:gd name="connsiteY72" fmla="*/ 1737836 h 5514975"/>
                <a:gd name="connsiteX73" fmla="*/ 845534 w 5514403"/>
                <a:gd name="connsiteY73" fmla="*/ 1568482 h 5514975"/>
                <a:gd name="connsiteX74" fmla="*/ 1035653 w 5514403"/>
                <a:gd name="connsiteY74" fmla="*/ 1400270 h 5514975"/>
                <a:gd name="connsiteX75" fmla="*/ 1226915 w 5514403"/>
                <a:gd name="connsiteY75" fmla="*/ 1225772 h 5514975"/>
                <a:gd name="connsiteX76" fmla="*/ 1319498 w 5514403"/>
                <a:gd name="connsiteY76" fmla="*/ 1136714 h 5514975"/>
                <a:gd name="connsiteX77" fmla="*/ 1410843 w 5514403"/>
                <a:gd name="connsiteY77" fmla="*/ 1049846 h 5514975"/>
                <a:gd name="connsiteX78" fmla="*/ 1786033 w 5514403"/>
                <a:gd name="connsiteY78" fmla="*/ 726091 h 5514975"/>
                <a:gd name="connsiteX79" fmla="*/ 2191417 w 5514403"/>
                <a:gd name="connsiteY79" fmla="*/ 471202 h 5514975"/>
                <a:gd name="connsiteX80" fmla="*/ 2633186 w 5514403"/>
                <a:gd name="connsiteY80" fmla="*/ 327755 h 5514975"/>
                <a:gd name="connsiteX81" fmla="*/ 2864358 w 5514403"/>
                <a:gd name="connsiteY81" fmla="*/ 304991 h 5514975"/>
                <a:gd name="connsiteX82" fmla="*/ 2923032 w 5514403"/>
                <a:gd name="connsiteY82" fmla="*/ 304133 h 5514975"/>
                <a:gd name="connsiteX83" fmla="*/ 2982849 w 5514403"/>
                <a:gd name="connsiteY83" fmla="*/ 304895 h 5514975"/>
                <a:gd name="connsiteX84" fmla="*/ 3042476 w 5514403"/>
                <a:gd name="connsiteY84" fmla="*/ 307467 h 5514975"/>
                <a:gd name="connsiteX85" fmla="*/ 3102007 w 5514403"/>
                <a:gd name="connsiteY85" fmla="*/ 311372 h 5514975"/>
                <a:gd name="connsiteX86" fmla="*/ 3568541 w 5514403"/>
                <a:gd name="connsiteY86" fmla="*/ 398812 h 5514975"/>
                <a:gd name="connsiteX87" fmla="*/ 4006215 w 5514403"/>
                <a:gd name="connsiteY87" fmla="*/ 588264 h 5514975"/>
                <a:gd name="connsiteX88" fmla="*/ 4211479 w 5514403"/>
                <a:gd name="connsiteY88" fmla="*/ 715709 h 5514975"/>
                <a:gd name="connsiteX89" fmla="*/ 4407504 w 5514403"/>
                <a:gd name="connsiteY89" fmla="*/ 861155 h 5514975"/>
                <a:gd name="connsiteX90" fmla="*/ 4772501 w 5514403"/>
                <a:gd name="connsiteY90" fmla="*/ 1195578 h 551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4403" h="5514975">
                  <a:moveTo>
                    <a:pt x="2757202" y="0"/>
                  </a:moveTo>
                  <a:cubicBezTo>
                    <a:pt x="1234440" y="0"/>
                    <a:pt x="0" y="1234535"/>
                    <a:pt x="0" y="2757488"/>
                  </a:cubicBezTo>
                  <a:cubicBezTo>
                    <a:pt x="0" y="4280440"/>
                    <a:pt x="1234440" y="5514975"/>
                    <a:pt x="2757202" y="5514975"/>
                  </a:cubicBezTo>
                  <a:cubicBezTo>
                    <a:pt x="4279964" y="5514975"/>
                    <a:pt x="5514404" y="4280440"/>
                    <a:pt x="5514404" y="2757488"/>
                  </a:cubicBezTo>
                  <a:cubicBezTo>
                    <a:pt x="5514404" y="1234535"/>
                    <a:pt x="4279964" y="0"/>
                    <a:pt x="2757202" y="0"/>
                  </a:cubicBezTo>
                  <a:close/>
                  <a:moveTo>
                    <a:pt x="4772501" y="1195578"/>
                  </a:moveTo>
                  <a:cubicBezTo>
                    <a:pt x="4887278" y="1314545"/>
                    <a:pt x="4993768" y="1442371"/>
                    <a:pt x="5087017" y="1579817"/>
                  </a:cubicBezTo>
                  <a:cubicBezTo>
                    <a:pt x="5180171" y="1717167"/>
                    <a:pt x="5259895" y="1864519"/>
                    <a:pt x="5317522" y="2021110"/>
                  </a:cubicBezTo>
                  <a:cubicBezTo>
                    <a:pt x="5325047" y="2040541"/>
                    <a:pt x="5331428" y="2060353"/>
                    <a:pt x="5338001" y="2080165"/>
                  </a:cubicBezTo>
                  <a:cubicBezTo>
                    <a:pt x="5344859" y="2099882"/>
                    <a:pt x="5350574" y="2119884"/>
                    <a:pt x="5356479" y="2139982"/>
                  </a:cubicBezTo>
                  <a:cubicBezTo>
                    <a:pt x="5362766" y="2159889"/>
                    <a:pt x="5367433" y="2180273"/>
                    <a:pt x="5372386" y="2200561"/>
                  </a:cubicBezTo>
                  <a:cubicBezTo>
                    <a:pt x="5377720" y="2220754"/>
                    <a:pt x="5381816" y="2241233"/>
                    <a:pt x="5385912" y="2261711"/>
                  </a:cubicBezTo>
                  <a:cubicBezTo>
                    <a:pt x="5402485" y="2343626"/>
                    <a:pt x="5412201" y="2427065"/>
                    <a:pt x="5413915" y="2510885"/>
                  </a:cubicBezTo>
                  <a:cubicBezTo>
                    <a:pt x="5417915" y="2678525"/>
                    <a:pt x="5389627" y="2847118"/>
                    <a:pt x="5331905" y="3005328"/>
                  </a:cubicBezTo>
                  <a:cubicBezTo>
                    <a:pt x="5274278" y="3165634"/>
                    <a:pt x="5218557" y="3326606"/>
                    <a:pt x="5168456" y="3489579"/>
                  </a:cubicBezTo>
                  <a:lnTo>
                    <a:pt x="5131499" y="3612071"/>
                  </a:lnTo>
                  <a:lnTo>
                    <a:pt x="5095589" y="3734753"/>
                  </a:lnTo>
                  <a:cubicBezTo>
                    <a:pt x="5072063" y="3816477"/>
                    <a:pt x="5048726" y="3898392"/>
                    <a:pt x="5022247" y="3978116"/>
                  </a:cubicBezTo>
                  <a:cubicBezTo>
                    <a:pt x="5016056" y="3998309"/>
                    <a:pt x="5008817" y="4017836"/>
                    <a:pt x="5001578" y="4037457"/>
                  </a:cubicBezTo>
                  <a:cubicBezTo>
                    <a:pt x="4994148" y="4056888"/>
                    <a:pt x="4987767" y="4076891"/>
                    <a:pt x="4979194" y="4095655"/>
                  </a:cubicBezTo>
                  <a:lnTo>
                    <a:pt x="4954905" y="4152519"/>
                  </a:lnTo>
                  <a:cubicBezTo>
                    <a:pt x="4945856" y="4170903"/>
                    <a:pt x="4936522" y="4189095"/>
                    <a:pt x="4927187" y="4207288"/>
                  </a:cubicBezTo>
                  <a:cubicBezTo>
                    <a:pt x="4887849" y="4278821"/>
                    <a:pt x="4843082" y="4346163"/>
                    <a:pt x="4788980" y="4407504"/>
                  </a:cubicBezTo>
                  <a:cubicBezTo>
                    <a:pt x="4736973" y="4469988"/>
                    <a:pt x="4677347" y="4527233"/>
                    <a:pt x="4616577" y="4583145"/>
                  </a:cubicBezTo>
                  <a:cubicBezTo>
                    <a:pt x="4601814" y="4597432"/>
                    <a:pt x="4585716" y="4610576"/>
                    <a:pt x="4570000" y="4624102"/>
                  </a:cubicBezTo>
                  <a:lnTo>
                    <a:pt x="4522756" y="4664298"/>
                  </a:lnTo>
                  <a:cubicBezTo>
                    <a:pt x="4507325" y="4678014"/>
                    <a:pt x="4490752" y="4690301"/>
                    <a:pt x="4474464" y="4702969"/>
                  </a:cubicBezTo>
                  <a:lnTo>
                    <a:pt x="4425791" y="4740879"/>
                  </a:lnTo>
                  <a:cubicBezTo>
                    <a:pt x="4294632" y="4839748"/>
                    <a:pt x="4156043" y="4925759"/>
                    <a:pt x="4010311" y="4994910"/>
                  </a:cubicBezTo>
                  <a:cubicBezTo>
                    <a:pt x="3864578" y="5063871"/>
                    <a:pt x="3712559" y="5117116"/>
                    <a:pt x="3556254" y="5155311"/>
                  </a:cubicBezTo>
                  <a:cubicBezTo>
                    <a:pt x="3399949" y="5193602"/>
                    <a:pt x="3239357" y="5217128"/>
                    <a:pt x="3076670" y="5229321"/>
                  </a:cubicBezTo>
                  <a:cubicBezTo>
                    <a:pt x="2995517" y="5235607"/>
                    <a:pt x="2913126" y="5238560"/>
                    <a:pt x="2831497" y="5239893"/>
                  </a:cubicBezTo>
                  <a:cubicBezTo>
                    <a:pt x="2790920" y="5239417"/>
                    <a:pt x="2750344" y="5239798"/>
                    <a:pt x="2709767" y="5238655"/>
                  </a:cubicBezTo>
                  <a:lnTo>
                    <a:pt x="2588038" y="5232654"/>
                  </a:lnTo>
                  <a:cubicBezTo>
                    <a:pt x="2547652" y="5228558"/>
                    <a:pt x="2507171" y="5224653"/>
                    <a:pt x="2466594" y="5221129"/>
                  </a:cubicBezTo>
                  <a:cubicBezTo>
                    <a:pt x="2426208" y="5215890"/>
                    <a:pt x="2386013" y="5209794"/>
                    <a:pt x="2345627" y="5204174"/>
                  </a:cubicBezTo>
                  <a:cubicBezTo>
                    <a:pt x="2335435" y="5203031"/>
                    <a:pt x="2325434" y="5201031"/>
                    <a:pt x="2315432" y="5199127"/>
                  </a:cubicBezTo>
                  <a:lnTo>
                    <a:pt x="2285333" y="5193506"/>
                  </a:lnTo>
                  <a:lnTo>
                    <a:pt x="2225135" y="5182267"/>
                  </a:lnTo>
                  <a:cubicBezTo>
                    <a:pt x="2204942" y="5179028"/>
                    <a:pt x="2185321" y="5173409"/>
                    <a:pt x="2165318" y="5168932"/>
                  </a:cubicBezTo>
                  <a:lnTo>
                    <a:pt x="2105501" y="5155026"/>
                  </a:lnTo>
                  <a:cubicBezTo>
                    <a:pt x="1946720" y="5115211"/>
                    <a:pt x="1790986" y="5060156"/>
                    <a:pt x="1641062" y="4990814"/>
                  </a:cubicBezTo>
                  <a:cubicBezTo>
                    <a:pt x="1341215" y="4852416"/>
                    <a:pt x="1066038" y="4652391"/>
                    <a:pt x="843153" y="4403122"/>
                  </a:cubicBezTo>
                  <a:cubicBezTo>
                    <a:pt x="731520" y="4278821"/>
                    <a:pt x="632365" y="4142899"/>
                    <a:pt x="548735" y="3998024"/>
                  </a:cubicBezTo>
                  <a:lnTo>
                    <a:pt x="517398" y="3943731"/>
                  </a:lnTo>
                  <a:cubicBezTo>
                    <a:pt x="507111" y="3925538"/>
                    <a:pt x="498062" y="3906679"/>
                    <a:pt x="488347" y="3888105"/>
                  </a:cubicBezTo>
                  <a:lnTo>
                    <a:pt x="460058" y="3832193"/>
                  </a:lnTo>
                  <a:cubicBezTo>
                    <a:pt x="455200" y="3822954"/>
                    <a:pt x="450818" y="3813429"/>
                    <a:pt x="446723" y="3803809"/>
                  </a:cubicBezTo>
                  <a:lnTo>
                    <a:pt x="433959" y="3775139"/>
                  </a:lnTo>
                  <a:cubicBezTo>
                    <a:pt x="417195" y="3736848"/>
                    <a:pt x="399098" y="3699129"/>
                    <a:pt x="385096" y="3659696"/>
                  </a:cubicBezTo>
                  <a:lnTo>
                    <a:pt x="362903" y="3601117"/>
                  </a:lnTo>
                  <a:cubicBezTo>
                    <a:pt x="359283" y="3591306"/>
                    <a:pt x="355187" y="3581686"/>
                    <a:pt x="352044" y="3571780"/>
                  </a:cubicBezTo>
                  <a:lnTo>
                    <a:pt x="342424" y="3541966"/>
                  </a:lnTo>
                  <a:cubicBezTo>
                    <a:pt x="315373" y="3463004"/>
                    <a:pt x="294132" y="3382137"/>
                    <a:pt x="275082" y="3301079"/>
                  </a:cubicBezTo>
                  <a:lnTo>
                    <a:pt x="262509" y="3239834"/>
                  </a:lnTo>
                  <a:lnTo>
                    <a:pt x="256223" y="3209258"/>
                  </a:lnTo>
                  <a:lnTo>
                    <a:pt x="253079" y="3194018"/>
                  </a:lnTo>
                  <a:lnTo>
                    <a:pt x="250698" y="3178588"/>
                  </a:lnTo>
                  <a:cubicBezTo>
                    <a:pt x="244602" y="3137440"/>
                    <a:pt x="237839" y="3096387"/>
                    <a:pt x="232505" y="3055144"/>
                  </a:cubicBezTo>
                  <a:lnTo>
                    <a:pt x="220694" y="2931128"/>
                  </a:lnTo>
                  <a:cubicBezTo>
                    <a:pt x="218599" y="2889599"/>
                    <a:pt x="217361" y="2848166"/>
                    <a:pt x="215551" y="2806732"/>
                  </a:cubicBezTo>
                  <a:lnTo>
                    <a:pt x="214979" y="2791206"/>
                  </a:lnTo>
                  <a:lnTo>
                    <a:pt x="215170" y="2775680"/>
                  </a:lnTo>
                  <a:lnTo>
                    <a:pt x="215551" y="2744629"/>
                  </a:lnTo>
                  <a:lnTo>
                    <a:pt x="216313" y="2682526"/>
                  </a:lnTo>
                  <a:cubicBezTo>
                    <a:pt x="216503" y="2672239"/>
                    <a:pt x="216408" y="2661761"/>
                    <a:pt x="216789" y="2651570"/>
                  </a:cubicBezTo>
                  <a:lnTo>
                    <a:pt x="218694" y="2621280"/>
                  </a:lnTo>
                  <a:lnTo>
                    <a:pt x="220504" y="2591086"/>
                  </a:lnTo>
                  <a:lnTo>
                    <a:pt x="223647" y="2561082"/>
                  </a:lnTo>
                  <a:cubicBezTo>
                    <a:pt x="232315" y="2481263"/>
                    <a:pt x="248222" y="2402967"/>
                    <a:pt x="272129" y="2327815"/>
                  </a:cubicBezTo>
                  <a:cubicBezTo>
                    <a:pt x="296037" y="2252663"/>
                    <a:pt x="327565" y="2180463"/>
                    <a:pt x="365950" y="2111883"/>
                  </a:cubicBezTo>
                  <a:cubicBezTo>
                    <a:pt x="404146" y="2043208"/>
                    <a:pt x="450056" y="1978438"/>
                    <a:pt x="500539" y="1916621"/>
                  </a:cubicBezTo>
                  <a:cubicBezTo>
                    <a:pt x="550736" y="1854422"/>
                    <a:pt x="606171" y="1795558"/>
                    <a:pt x="664083" y="1737836"/>
                  </a:cubicBezTo>
                  <a:cubicBezTo>
                    <a:pt x="722186" y="1680210"/>
                    <a:pt x="783241" y="1624393"/>
                    <a:pt x="845534" y="1568482"/>
                  </a:cubicBezTo>
                  <a:lnTo>
                    <a:pt x="1035653" y="1400270"/>
                  </a:lnTo>
                  <a:cubicBezTo>
                    <a:pt x="1099661" y="1343597"/>
                    <a:pt x="1163765" y="1285685"/>
                    <a:pt x="1226915" y="1225772"/>
                  </a:cubicBezTo>
                  <a:lnTo>
                    <a:pt x="1319498" y="1136714"/>
                  </a:lnTo>
                  <a:cubicBezTo>
                    <a:pt x="1349883" y="1107567"/>
                    <a:pt x="1380268" y="1078611"/>
                    <a:pt x="1410843" y="1049846"/>
                  </a:cubicBezTo>
                  <a:cubicBezTo>
                    <a:pt x="1532858" y="935069"/>
                    <a:pt x="1656779" y="825056"/>
                    <a:pt x="1786033" y="726091"/>
                  </a:cubicBezTo>
                  <a:cubicBezTo>
                    <a:pt x="1915097" y="627031"/>
                    <a:pt x="2050066" y="539877"/>
                    <a:pt x="2191417" y="471202"/>
                  </a:cubicBezTo>
                  <a:cubicBezTo>
                    <a:pt x="2332863" y="402908"/>
                    <a:pt x="2480691" y="353473"/>
                    <a:pt x="2633186" y="327755"/>
                  </a:cubicBezTo>
                  <a:cubicBezTo>
                    <a:pt x="2709386" y="314992"/>
                    <a:pt x="2786539" y="307086"/>
                    <a:pt x="2864358" y="304991"/>
                  </a:cubicBezTo>
                  <a:cubicBezTo>
                    <a:pt x="2883980" y="304800"/>
                    <a:pt x="2902934" y="303657"/>
                    <a:pt x="2923032" y="304133"/>
                  </a:cubicBezTo>
                  <a:lnTo>
                    <a:pt x="2982849" y="304895"/>
                  </a:lnTo>
                  <a:lnTo>
                    <a:pt x="3042476" y="307467"/>
                  </a:lnTo>
                  <a:cubicBezTo>
                    <a:pt x="3062383" y="308324"/>
                    <a:pt x="3082099" y="310134"/>
                    <a:pt x="3102007" y="311372"/>
                  </a:cubicBezTo>
                  <a:cubicBezTo>
                    <a:pt x="3260408" y="323850"/>
                    <a:pt x="3416903" y="352616"/>
                    <a:pt x="3568541" y="398812"/>
                  </a:cubicBezTo>
                  <a:cubicBezTo>
                    <a:pt x="3720179" y="445199"/>
                    <a:pt x="3866293" y="510159"/>
                    <a:pt x="4006215" y="588264"/>
                  </a:cubicBezTo>
                  <a:cubicBezTo>
                    <a:pt x="4076224" y="627412"/>
                    <a:pt x="4144899" y="669703"/>
                    <a:pt x="4211479" y="715709"/>
                  </a:cubicBezTo>
                  <a:cubicBezTo>
                    <a:pt x="4278630" y="761048"/>
                    <a:pt x="4343686" y="810006"/>
                    <a:pt x="4407504" y="861155"/>
                  </a:cubicBezTo>
                  <a:cubicBezTo>
                    <a:pt x="4535424" y="963073"/>
                    <a:pt x="4656868" y="1076135"/>
                    <a:pt x="4772501" y="1195578"/>
                  </a:cubicBezTo>
                  <a:close/>
                </a:path>
              </a:pathLst>
            </a:custGeom>
            <a:ln w="9525" cap="flat">
              <a:noFill/>
              <a:prstDash val="solid"/>
              <a:miter/>
            </a:ln>
          </p:spPr>
          <p:txBody>
            <a:bodyPr rtlCol="0" anchor="ctr"/>
            <a:lstStyle/>
            <a:p>
              <a:endParaRPr lang="en-US" dirty="0"/>
            </a:p>
          </p:txBody>
        </p:sp>
      </p:grpSp>
      <p:pic>
        <p:nvPicPr>
          <p:cNvPr id="8" name="Picture 7">
            <a:extLst>
              <a:ext uri="{FF2B5EF4-FFF2-40B4-BE49-F238E27FC236}">
                <a16:creationId xmlns:a16="http://schemas.microsoft.com/office/drawing/2014/main" id="{7DFFD91A-F205-5D8A-C549-A0EAF0906C99}"/>
              </a:ext>
            </a:extLst>
          </p:cNvPr>
          <p:cNvPicPr>
            <a:picLocks noChangeAspect="1"/>
          </p:cNvPicPr>
          <p:nvPr/>
        </p:nvPicPr>
        <p:blipFill rotWithShape="1">
          <a:blip r:embed="rId3">
            <a:alphaModFix/>
          </a:blip>
          <a:srcRect l="7976" r="29523" b="-2"/>
          <a:stretch/>
        </p:blipFill>
        <p:spPr>
          <a:xfrm>
            <a:off x="3225930" y="2624324"/>
            <a:ext cx="3316388" cy="33163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0" name="Picture 9">
            <a:extLst>
              <a:ext uri="{FF2B5EF4-FFF2-40B4-BE49-F238E27FC236}">
                <a16:creationId xmlns:a16="http://schemas.microsoft.com/office/drawing/2014/main" id="{9C3CFD6A-04DF-A7BF-CE3D-CA3DEB3A3E9D}"/>
              </a:ext>
            </a:extLst>
          </p:cNvPr>
          <p:cNvPicPr>
            <a:picLocks noChangeAspect="1"/>
          </p:cNvPicPr>
          <p:nvPr/>
        </p:nvPicPr>
        <p:blipFill rotWithShape="1">
          <a:blip r:embed="rId4">
            <a:alphaModFix/>
          </a:blip>
          <a:srcRect l="14170" r="23554" b="-1"/>
          <a:stretch/>
        </p:blipFill>
        <p:spPr>
          <a:xfrm>
            <a:off x="20" y="6910"/>
            <a:ext cx="4377325" cy="3776782"/>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grpSp>
        <p:nvGrpSpPr>
          <p:cNvPr id="37" name="Group 36">
            <a:extLst>
              <a:ext uri="{FF2B5EF4-FFF2-40B4-BE49-F238E27FC236}">
                <a16:creationId xmlns:a16="http://schemas.microsoft.com/office/drawing/2014/main" id="{EFC6FFFA-AB2A-4812-A998-4A53F25065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38"/>
            <a:ext cx="4457647" cy="3832799"/>
            <a:chOff x="10433" y="1938"/>
            <a:chExt cx="4457647" cy="3832799"/>
          </a:xfrm>
        </p:grpSpPr>
        <p:sp>
          <p:nvSpPr>
            <p:cNvPr id="38" name="Freeform: Shape 37">
              <a:extLst>
                <a:ext uri="{FF2B5EF4-FFF2-40B4-BE49-F238E27FC236}">
                  <a16:creationId xmlns:a16="http://schemas.microsoft.com/office/drawing/2014/main" id="{31E65805-5661-43B0-87EA-AB7A8CB61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8"/>
              <a:ext cx="4403916" cy="3820281"/>
            </a:xfrm>
            <a:custGeom>
              <a:avLst/>
              <a:gdLst>
                <a:gd name="connsiteX0" fmla="*/ 3689956 w 4403916"/>
                <a:gd name="connsiteY0" fmla="*/ 0 h 3764028"/>
                <a:gd name="connsiteX1" fmla="*/ 4028939 w 4403916"/>
                <a:gd name="connsiteY1" fmla="*/ 0 h 3764028"/>
                <a:gd name="connsiteX2" fmla="*/ 4108310 w 4403916"/>
                <a:gd name="connsiteY2" fmla="*/ 114997 h 3764028"/>
                <a:gd name="connsiteX3" fmla="*/ 4317915 w 4403916"/>
                <a:gd name="connsiteY3" fmla="*/ 555006 h 3764028"/>
                <a:gd name="connsiteX4" fmla="*/ 4403828 w 4403916"/>
                <a:gd name="connsiteY4" fmla="*/ 1046236 h 3764028"/>
                <a:gd name="connsiteX5" fmla="*/ 4382668 w 4403916"/>
                <a:gd name="connsiteY5" fmla="*/ 1299162 h 3764028"/>
                <a:gd name="connsiteX6" fmla="*/ 4315735 w 4403916"/>
                <a:gd name="connsiteY6" fmla="*/ 1544277 h 3764028"/>
                <a:gd name="connsiteX7" fmla="*/ 4171337 w 4403916"/>
                <a:gd name="connsiteY7" fmla="*/ 1963761 h 3764028"/>
                <a:gd name="connsiteX8" fmla="*/ 4139187 w 4403916"/>
                <a:gd name="connsiteY8" fmla="*/ 2070198 h 3764028"/>
                <a:gd name="connsiteX9" fmla="*/ 4108128 w 4403916"/>
                <a:gd name="connsiteY9" fmla="*/ 2177998 h 3764028"/>
                <a:gd name="connsiteX10" fmla="*/ 4077250 w 4403916"/>
                <a:gd name="connsiteY10" fmla="*/ 2287888 h 3764028"/>
                <a:gd name="connsiteX11" fmla="*/ 4061448 w 4403916"/>
                <a:gd name="connsiteY11" fmla="*/ 2343649 h 3764028"/>
                <a:gd name="connsiteX12" fmla="*/ 4044374 w 4403916"/>
                <a:gd name="connsiteY12" fmla="*/ 2400591 h 3764028"/>
                <a:gd name="connsiteX13" fmla="*/ 4025939 w 4403916"/>
                <a:gd name="connsiteY13" fmla="*/ 2458259 h 3764028"/>
                <a:gd name="connsiteX14" fmla="*/ 4005596 w 4403916"/>
                <a:gd name="connsiteY14" fmla="*/ 2516565 h 3764028"/>
                <a:gd name="connsiteX15" fmla="*/ 3982800 w 4403916"/>
                <a:gd name="connsiteY15" fmla="*/ 2575233 h 3764028"/>
                <a:gd name="connsiteX16" fmla="*/ 3956101 w 4403916"/>
                <a:gd name="connsiteY16" fmla="*/ 2633628 h 3764028"/>
                <a:gd name="connsiteX17" fmla="*/ 3821782 w 4403916"/>
                <a:gd name="connsiteY17" fmla="*/ 2851680 h 3764028"/>
                <a:gd name="connsiteX18" fmla="*/ 3660763 w 4403916"/>
                <a:gd name="connsiteY18" fmla="*/ 3038310 h 3764028"/>
                <a:gd name="connsiteX19" fmla="*/ 3618442 w 4403916"/>
                <a:gd name="connsiteY19" fmla="*/ 3081447 h 3764028"/>
                <a:gd name="connsiteX20" fmla="*/ 3575667 w 4403916"/>
                <a:gd name="connsiteY20" fmla="*/ 3124131 h 3764028"/>
                <a:gd name="connsiteX21" fmla="*/ 3531621 w 4403916"/>
                <a:gd name="connsiteY21" fmla="*/ 3165816 h 3764028"/>
                <a:gd name="connsiteX22" fmla="*/ 3487030 w 4403916"/>
                <a:gd name="connsiteY22" fmla="*/ 3207138 h 3764028"/>
                <a:gd name="connsiteX23" fmla="*/ 3441167 w 4403916"/>
                <a:gd name="connsiteY23" fmla="*/ 3247279 h 3764028"/>
                <a:gd name="connsiteX24" fmla="*/ 3394578 w 4403916"/>
                <a:gd name="connsiteY24" fmla="*/ 3286966 h 3764028"/>
                <a:gd name="connsiteX25" fmla="*/ 3382862 w 4403916"/>
                <a:gd name="connsiteY25" fmla="*/ 3296865 h 3764028"/>
                <a:gd name="connsiteX26" fmla="*/ 3370693 w 4403916"/>
                <a:gd name="connsiteY26" fmla="*/ 3306310 h 3764028"/>
                <a:gd name="connsiteX27" fmla="*/ 3346354 w 4403916"/>
                <a:gd name="connsiteY27" fmla="*/ 3325109 h 3764028"/>
                <a:gd name="connsiteX28" fmla="*/ 3297586 w 4403916"/>
                <a:gd name="connsiteY28" fmla="*/ 3362799 h 3764028"/>
                <a:gd name="connsiteX29" fmla="*/ 3196234 w 4403916"/>
                <a:gd name="connsiteY29" fmla="*/ 3433999 h 3764028"/>
                <a:gd name="connsiteX30" fmla="*/ 3090250 w 4403916"/>
                <a:gd name="connsiteY30" fmla="*/ 3499297 h 3764028"/>
                <a:gd name="connsiteX31" fmla="*/ 2628717 w 4403916"/>
                <a:gd name="connsiteY31" fmla="*/ 3690013 h 3764028"/>
                <a:gd name="connsiteX32" fmla="*/ 2139758 w 4403916"/>
                <a:gd name="connsiteY32" fmla="*/ 3761758 h 3764028"/>
                <a:gd name="connsiteX33" fmla="*/ 2078638 w 4403916"/>
                <a:gd name="connsiteY33" fmla="*/ 3763392 h 3764028"/>
                <a:gd name="connsiteX34" fmla="*/ 2048123 w 4403916"/>
                <a:gd name="connsiteY34" fmla="*/ 3764028 h 3764028"/>
                <a:gd name="connsiteX35" fmla="*/ 2017699 w 4403916"/>
                <a:gd name="connsiteY35" fmla="*/ 3763574 h 3764028"/>
                <a:gd name="connsiteX36" fmla="*/ 1956943 w 4403916"/>
                <a:gd name="connsiteY36" fmla="*/ 3762121 h 3764028"/>
                <a:gd name="connsiteX37" fmla="*/ 1896005 w 4403916"/>
                <a:gd name="connsiteY37" fmla="*/ 3759488 h 3764028"/>
                <a:gd name="connsiteX38" fmla="*/ 1773311 w 4403916"/>
                <a:gd name="connsiteY38" fmla="*/ 3749497 h 3764028"/>
                <a:gd name="connsiteX39" fmla="*/ 1651434 w 4403916"/>
                <a:gd name="connsiteY39" fmla="*/ 3733423 h 3764028"/>
                <a:gd name="connsiteX40" fmla="*/ 1530829 w 4403916"/>
                <a:gd name="connsiteY40" fmla="*/ 3711173 h 3764028"/>
                <a:gd name="connsiteX41" fmla="*/ 1411677 w 4403916"/>
                <a:gd name="connsiteY41" fmla="*/ 3683655 h 3764028"/>
                <a:gd name="connsiteX42" fmla="*/ 1294251 w 4403916"/>
                <a:gd name="connsiteY42" fmla="*/ 3650961 h 3764028"/>
                <a:gd name="connsiteX43" fmla="*/ 1236219 w 4403916"/>
                <a:gd name="connsiteY43" fmla="*/ 3632707 h 3764028"/>
                <a:gd name="connsiteX44" fmla="*/ 1178550 w 4403916"/>
                <a:gd name="connsiteY44" fmla="*/ 3613817 h 3764028"/>
                <a:gd name="connsiteX45" fmla="*/ 735362 w 4403916"/>
                <a:gd name="connsiteY45" fmla="*/ 3422375 h 3764028"/>
                <a:gd name="connsiteX46" fmla="*/ 329228 w 4403916"/>
                <a:gd name="connsiteY46" fmla="*/ 3165635 h 3764028"/>
                <a:gd name="connsiteX47" fmla="*/ 235414 w 4403916"/>
                <a:gd name="connsiteY47" fmla="*/ 3090529 h 3764028"/>
                <a:gd name="connsiteX48" fmla="*/ 145506 w 4403916"/>
                <a:gd name="connsiteY48" fmla="*/ 3010882 h 3764028"/>
                <a:gd name="connsiteX49" fmla="*/ 123437 w 4403916"/>
                <a:gd name="connsiteY49" fmla="*/ 2990539 h 3764028"/>
                <a:gd name="connsiteX50" fmla="*/ 112357 w 4403916"/>
                <a:gd name="connsiteY50" fmla="*/ 2980368 h 3764028"/>
                <a:gd name="connsiteX51" fmla="*/ 101731 w 4403916"/>
                <a:gd name="connsiteY51" fmla="*/ 2969742 h 3764028"/>
                <a:gd name="connsiteX52" fmla="*/ 59411 w 4403916"/>
                <a:gd name="connsiteY52" fmla="*/ 2927148 h 3764028"/>
                <a:gd name="connsiteX53" fmla="*/ 17180 w 4403916"/>
                <a:gd name="connsiteY53" fmla="*/ 2884374 h 3764028"/>
                <a:gd name="connsiteX54" fmla="*/ 0 w 4403916"/>
                <a:gd name="connsiteY54" fmla="*/ 2865736 h 3764028"/>
                <a:gd name="connsiteX55" fmla="*/ 0 w 4403916"/>
                <a:gd name="connsiteY55" fmla="*/ 2465769 h 3764028"/>
                <a:gd name="connsiteX56" fmla="*/ 31167 w 4403916"/>
                <a:gd name="connsiteY56" fmla="*/ 2508028 h 3764028"/>
                <a:gd name="connsiteX57" fmla="*/ 62771 w 4403916"/>
                <a:gd name="connsiteY57" fmla="*/ 2551984 h 3764028"/>
                <a:gd name="connsiteX58" fmla="*/ 96101 w 4403916"/>
                <a:gd name="connsiteY58" fmla="*/ 2594667 h 3764028"/>
                <a:gd name="connsiteX59" fmla="*/ 129249 w 4403916"/>
                <a:gd name="connsiteY59" fmla="*/ 2637533 h 3764028"/>
                <a:gd name="connsiteX60" fmla="*/ 164214 w 4403916"/>
                <a:gd name="connsiteY60" fmla="*/ 2679037 h 3764028"/>
                <a:gd name="connsiteX61" fmla="*/ 199451 w 4403916"/>
                <a:gd name="connsiteY61" fmla="*/ 2720268 h 3764028"/>
                <a:gd name="connsiteX62" fmla="*/ 236595 w 4403916"/>
                <a:gd name="connsiteY62" fmla="*/ 2759954 h 3764028"/>
                <a:gd name="connsiteX63" fmla="*/ 274284 w 4403916"/>
                <a:gd name="connsiteY63" fmla="*/ 2799097 h 3764028"/>
                <a:gd name="connsiteX64" fmla="*/ 283729 w 4403916"/>
                <a:gd name="connsiteY64" fmla="*/ 2808905 h 3764028"/>
                <a:gd name="connsiteX65" fmla="*/ 293628 w 4403916"/>
                <a:gd name="connsiteY65" fmla="*/ 2818168 h 3764028"/>
                <a:gd name="connsiteX66" fmla="*/ 313426 w 4403916"/>
                <a:gd name="connsiteY66" fmla="*/ 2836786 h 3764028"/>
                <a:gd name="connsiteX67" fmla="*/ 353113 w 4403916"/>
                <a:gd name="connsiteY67" fmla="*/ 2874021 h 3764028"/>
                <a:gd name="connsiteX68" fmla="*/ 363012 w 4403916"/>
                <a:gd name="connsiteY68" fmla="*/ 2883375 h 3764028"/>
                <a:gd name="connsiteX69" fmla="*/ 373366 w 4403916"/>
                <a:gd name="connsiteY69" fmla="*/ 2892184 h 3764028"/>
                <a:gd name="connsiteX70" fmla="*/ 393981 w 4403916"/>
                <a:gd name="connsiteY70" fmla="*/ 2909894 h 3764028"/>
                <a:gd name="connsiteX71" fmla="*/ 477624 w 4403916"/>
                <a:gd name="connsiteY71" fmla="*/ 2979641 h 3764028"/>
                <a:gd name="connsiteX72" fmla="*/ 844252 w 4403916"/>
                <a:gd name="connsiteY72" fmla="*/ 3215402 h 3764028"/>
                <a:gd name="connsiteX73" fmla="*/ 1253655 w 4403916"/>
                <a:gd name="connsiteY73" fmla="*/ 3364978 h 3764028"/>
                <a:gd name="connsiteX74" fmla="*/ 1306783 w 4403916"/>
                <a:gd name="connsiteY74" fmla="*/ 3376875 h 3764028"/>
                <a:gd name="connsiteX75" fmla="*/ 1360093 w 4403916"/>
                <a:gd name="connsiteY75" fmla="*/ 3387773 h 3764028"/>
                <a:gd name="connsiteX76" fmla="*/ 1413766 w 4403916"/>
                <a:gd name="connsiteY76" fmla="*/ 3396492 h 3764028"/>
                <a:gd name="connsiteX77" fmla="*/ 1440558 w 4403916"/>
                <a:gd name="connsiteY77" fmla="*/ 3400850 h 3764028"/>
                <a:gd name="connsiteX78" fmla="*/ 1467439 w 4403916"/>
                <a:gd name="connsiteY78" fmla="*/ 3404665 h 3764028"/>
                <a:gd name="connsiteX79" fmla="*/ 1575239 w 4403916"/>
                <a:gd name="connsiteY79" fmla="*/ 3416199 h 3764028"/>
                <a:gd name="connsiteX80" fmla="*/ 1683220 w 4403916"/>
                <a:gd name="connsiteY80" fmla="*/ 3422375 h 3764028"/>
                <a:gd name="connsiteX81" fmla="*/ 1791112 w 4403916"/>
                <a:gd name="connsiteY81" fmla="*/ 3423646 h 3764028"/>
                <a:gd name="connsiteX82" fmla="*/ 1844966 w 4403916"/>
                <a:gd name="connsiteY82" fmla="*/ 3422012 h 3764028"/>
                <a:gd name="connsiteX83" fmla="*/ 1898639 w 4403916"/>
                <a:gd name="connsiteY83" fmla="*/ 3420376 h 3764028"/>
                <a:gd name="connsiteX84" fmla="*/ 1952857 w 4403916"/>
                <a:gd name="connsiteY84" fmla="*/ 3417380 h 3764028"/>
                <a:gd name="connsiteX85" fmla="*/ 2007256 w 4403916"/>
                <a:gd name="connsiteY85" fmla="*/ 3413747 h 3764028"/>
                <a:gd name="connsiteX86" fmla="*/ 2034410 w 4403916"/>
                <a:gd name="connsiteY86" fmla="*/ 3412203 h 3764028"/>
                <a:gd name="connsiteX87" fmla="*/ 2061383 w 4403916"/>
                <a:gd name="connsiteY87" fmla="*/ 3409570 h 3764028"/>
                <a:gd name="connsiteX88" fmla="*/ 2115238 w 4403916"/>
                <a:gd name="connsiteY88" fmla="*/ 3404484 h 3764028"/>
                <a:gd name="connsiteX89" fmla="*/ 2535085 w 4403916"/>
                <a:gd name="connsiteY89" fmla="*/ 3335100 h 3764028"/>
                <a:gd name="connsiteX90" fmla="*/ 2932138 w 4403916"/>
                <a:gd name="connsiteY90" fmla="*/ 3201417 h 3764028"/>
                <a:gd name="connsiteX91" fmla="*/ 3027041 w 4403916"/>
                <a:gd name="connsiteY91" fmla="*/ 3155554 h 3764028"/>
                <a:gd name="connsiteX92" fmla="*/ 3119675 w 4403916"/>
                <a:gd name="connsiteY92" fmla="*/ 3104152 h 3764028"/>
                <a:gd name="connsiteX93" fmla="*/ 3164810 w 4403916"/>
                <a:gd name="connsiteY93" fmla="*/ 3075998 h 3764028"/>
                <a:gd name="connsiteX94" fmla="*/ 3187424 w 4403916"/>
                <a:gd name="connsiteY94" fmla="*/ 3061830 h 3764028"/>
                <a:gd name="connsiteX95" fmla="*/ 3198685 w 4403916"/>
                <a:gd name="connsiteY95" fmla="*/ 3054747 h 3764028"/>
                <a:gd name="connsiteX96" fmla="*/ 3209583 w 4403916"/>
                <a:gd name="connsiteY96" fmla="*/ 3047028 h 3764028"/>
                <a:gd name="connsiteX97" fmla="*/ 3253448 w 4403916"/>
                <a:gd name="connsiteY97" fmla="*/ 3016331 h 3764028"/>
                <a:gd name="connsiteX98" fmla="*/ 3296767 w 4403916"/>
                <a:gd name="connsiteY98" fmla="*/ 2984636 h 3764028"/>
                <a:gd name="connsiteX99" fmla="*/ 3338998 w 4403916"/>
                <a:gd name="connsiteY99" fmla="*/ 2951216 h 3764028"/>
                <a:gd name="connsiteX100" fmla="*/ 3380501 w 4403916"/>
                <a:gd name="connsiteY100" fmla="*/ 2916796 h 3764028"/>
                <a:gd name="connsiteX101" fmla="*/ 3421005 w 4403916"/>
                <a:gd name="connsiteY101" fmla="*/ 2880923 h 3764028"/>
                <a:gd name="connsiteX102" fmla="*/ 3460602 w 4403916"/>
                <a:gd name="connsiteY102" fmla="*/ 2844233 h 3764028"/>
                <a:gd name="connsiteX103" fmla="*/ 3602458 w 4403916"/>
                <a:gd name="connsiteY103" fmla="*/ 2688754 h 3764028"/>
                <a:gd name="connsiteX104" fmla="*/ 3706899 w 4403916"/>
                <a:gd name="connsiteY104" fmla="*/ 2519198 h 3764028"/>
                <a:gd name="connsiteX105" fmla="*/ 3726787 w 4403916"/>
                <a:gd name="connsiteY105" fmla="*/ 2473699 h 3764028"/>
                <a:gd name="connsiteX106" fmla="*/ 3743860 w 4403916"/>
                <a:gd name="connsiteY106" fmla="*/ 2425747 h 3764028"/>
                <a:gd name="connsiteX107" fmla="*/ 3759481 w 4403916"/>
                <a:gd name="connsiteY107" fmla="*/ 2376070 h 3764028"/>
                <a:gd name="connsiteX108" fmla="*/ 3774102 w 4403916"/>
                <a:gd name="connsiteY108" fmla="*/ 2324941 h 3764028"/>
                <a:gd name="connsiteX109" fmla="*/ 3881812 w 4403916"/>
                <a:gd name="connsiteY109" fmla="*/ 1882480 h 3764028"/>
                <a:gd name="connsiteX110" fmla="*/ 4023759 w 4403916"/>
                <a:gd name="connsiteY110" fmla="*/ 1437930 h 3764028"/>
                <a:gd name="connsiteX111" fmla="*/ 4097321 w 4403916"/>
                <a:gd name="connsiteY111" fmla="*/ 1045691 h 3764028"/>
                <a:gd name="connsiteX112" fmla="*/ 4037563 w 4403916"/>
                <a:gd name="connsiteY112" fmla="*/ 642917 h 3764028"/>
                <a:gd name="connsiteX113" fmla="*/ 3865374 w 4403916"/>
                <a:gd name="connsiteY113" fmla="*/ 257581 h 3764028"/>
                <a:gd name="connsiteX114" fmla="*/ 3748583 w 4403916"/>
                <a:gd name="connsiteY114" fmla="*/ 76400 h 3764028"/>
                <a:gd name="connsiteX115" fmla="*/ 0 w 4403916"/>
                <a:gd name="connsiteY115" fmla="*/ 0 h 3764028"/>
                <a:gd name="connsiteX116" fmla="*/ 490974 w 4403916"/>
                <a:gd name="connsiteY116" fmla="*/ 0 h 3764028"/>
                <a:gd name="connsiteX117" fmla="*/ 340218 w 4403916"/>
                <a:gd name="connsiteY117" fmla="*/ 124715 h 3764028"/>
                <a:gd name="connsiteX118" fmla="*/ 158390 w 4403916"/>
                <a:gd name="connsiteY118" fmla="*/ 262927 h 3764028"/>
                <a:gd name="connsiteX119" fmla="*/ 0 w 4403916"/>
                <a:gd name="connsiteY119" fmla="*/ 383581 h 376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403916" h="3764028">
                  <a:moveTo>
                    <a:pt x="3689956" y="0"/>
                  </a:moveTo>
                  <a:lnTo>
                    <a:pt x="4028939" y="0"/>
                  </a:lnTo>
                  <a:lnTo>
                    <a:pt x="4108310" y="114997"/>
                  </a:lnTo>
                  <a:cubicBezTo>
                    <a:pt x="4192952" y="252132"/>
                    <a:pt x="4264879" y="398983"/>
                    <a:pt x="4317915" y="555006"/>
                  </a:cubicBezTo>
                  <a:cubicBezTo>
                    <a:pt x="4370771" y="710848"/>
                    <a:pt x="4402375" y="877134"/>
                    <a:pt x="4403828" y="1046236"/>
                  </a:cubicBezTo>
                  <a:cubicBezTo>
                    <a:pt x="4404828" y="1130696"/>
                    <a:pt x="4397290" y="1215610"/>
                    <a:pt x="4382668" y="1299162"/>
                  </a:cubicBezTo>
                  <a:cubicBezTo>
                    <a:pt x="4367774" y="1382713"/>
                    <a:pt x="4344979" y="1464903"/>
                    <a:pt x="4315735" y="1544277"/>
                  </a:cubicBezTo>
                  <a:cubicBezTo>
                    <a:pt x="4264697" y="1683409"/>
                    <a:pt x="4215111" y="1822540"/>
                    <a:pt x="4171337" y="1963761"/>
                  </a:cubicBezTo>
                  <a:lnTo>
                    <a:pt x="4139187" y="2070198"/>
                  </a:lnTo>
                  <a:lnTo>
                    <a:pt x="4108128" y="2177998"/>
                  </a:lnTo>
                  <a:lnTo>
                    <a:pt x="4077250" y="2287888"/>
                  </a:lnTo>
                  <a:lnTo>
                    <a:pt x="4061448" y="2343649"/>
                  </a:lnTo>
                  <a:lnTo>
                    <a:pt x="4044374" y="2400591"/>
                  </a:lnTo>
                  <a:cubicBezTo>
                    <a:pt x="4039107" y="2419391"/>
                    <a:pt x="4032296" y="2439007"/>
                    <a:pt x="4025939" y="2458259"/>
                  </a:cubicBezTo>
                  <a:cubicBezTo>
                    <a:pt x="4019218" y="2477695"/>
                    <a:pt x="4013769" y="2496857"/>
                    <a:pt x="4005596" y="2516565"/>
                  </a:cubicBezTo>
                  <a:lnTo>
                    <a:pt x="3982800" y="2575233"/>
                  </a:lnTo>
                  <a:cubicBezTo>
                    <a:pt x="3974264" y="2594758"/>
                    <a:pt x="3965091" y="2614193"/>
                    <a:pt x="3956101" y="2633628"/>
                  </a:cubicBezTo>
                  <a:cubicBezTo>
                    <a:pt x="3918502" y="2710550"/>
                    <a:pt x="3873547" y="2785837"/>
                    <a:pt x="3821782" y="2851680"/>
                  </a:cubicBezTo>
                  <a:cubicBezTo>
                    <a:pt x="3771469" y="2919429"/>
                    <a:pt x="3716071" y="2979460"/>
                    <a:pt x="3660763" y="3038310"/>
                  </a:cubicBezTo>
                  <a:cubicBezTo>
                    <a:pt x="3647231" y="3053475"/>
                    <a:pt x="3632700" y="3067279"/>
                    <a:pt x="3618442" y="3081447"/>
                  </a:cubicBezTo>
                  <a:lnTo>
                    <a:pt x="3575667" y="3124131"/>
                  </a:lnTo>
                  <a:cubicBezTo>
                    <a:pt x="3561682" y="3138662"/>
                    <a:pt x="3546515" y="3152013"/>
                    <a:pt x="3531621" y="3165816"/>
                  </a:cubicBezTo>
                  <a:lnTo>
                    <a:pt x="3487030" y="3207138"/>
                  </a:lnTo>
                  <a:cubicBezTo>
                    <a:pt x="3472408" y="3221124"/>
                    <a:pt x="3456515" y="3234020"/>
                    <a:pt x="3441167" y="3247279"/>
                  </a:cubicBezTo>
                  <a:lnTo>
                    <a:pt x="3394578" y="3286966"/>
                  </a:lnTo>
                  <a:lnTo>
                    <a:pt x="3382862" y="3296865"/>
                  </a:lnTo>
                  <a:lnTo>
                    <a:pt x="3370693" y="3306310"/>
                  </a:lnTo>
                  <a:lnTo>
                    <a:pt x="3346354" y="3325109"/>
                  </a:lnTo>
                  <a:lnTo>
                    <a:pt x="3297586" y="3362799"/>
                  </a:lnTo>
                  <a:cubicBezTo>
                    <a:pt x="3264528" y="3387228"/>
                    <a:pt x="3230108" y="3410205"/>
                    <a:pt x="3196234" y="3433999"/>
                  </a:cubicBezTo>
                  <a:cubicBezTo>
                    <a:pt x="3161268" y="3456068"/>
                    <a:pt x="3125850" y="3477863"/>
                    <a:pt x="3090250" y="3499297"/>
                  </a:cubicBezTo>
                  <a:cubicBezTo>
                    <a:pt x="2946123" y="3582485"/>
                    <a:pt x="2789736" y="3647146"/>
                    <a:pt x="2628717" y="3690013"/>
                  </a:cubicBezTo>
                  <a:cubicBezTo>
                    <a:pt x="2467698" y="3733060"/>
                    <a:pt x="2302775" y="3755582"/>
                    <a:pt x="2139758" y="3761758"/>
                  </a:cubicBezTo>
                  <a:lnTo>
                    <a:pt x="2078638" y="3763392"/>
                  </a:lnTo>
                  <a:lnTo>
                    <a:pt x="2048123" y="3764028"/>
                  </a:lnTo>
                  <a:lnTo>
                    <a:pt x="2017699" y="3763574"/>
                  </a:lnTo>
                  <a:lnTo>
                    <a:pt x="1956943" y="3762121"/>
                  </a:lnTo>
                  <a:cubicBezTo>
                    <a:pt x="1936691" y="3761577"/>
                    <a:pt x="1916620" y="3761395"/>
                    <a:pt x="1896005" y="3759488"/>
                  </a:cubicBezTo>
                  <a:cubicBezTo>
                    <a:pt x="1854955" y="3756400"/>
                    <a:pt x="1814088" y="3753947"/>
                    <a:pt x="1773311" y="3749497"/>
                  </a:cubicBezTo>
                  <a:lnTo>
                    <a:pt x="1651434" y="3733423"/>
                  </a:lnTo>
                  <a:lnTo>
                    <a:pt x="1530829" y="3711173"/>
                  </a:lnTo>
                  <a:cubicBezTo>
                    <a:pt x="1490960" y="3702273"/>
                    <a:pt x="1451274" y="3692737"/>
                    <a:pt x="1411677" y="3683655"/>
                  </a:cubicBezTo>
                  <a:cubicBezTo>
                    <a:pt x="1372263" y="3673756"/>
                    <a:pt x="1333302" y="3661678"/>
                    <a:pt x="1294251" y="3650961"/>
                  </a:cubicBezTo>
                  <a:cubicBezTo>
                    <a:pt x="1274634" y="3645966"/>
                    <a:pt x="1255562" y="3638883"/>
                    <a:pt x="1236219" y="3632707"/>
                  </a:cubicBezTo>
                  <a:lnTo>
                    <a:pt x="1178550" y="3613817"/>
                  </a:lnTo>
                  <a:cubicBezTo>
                    <a:pt x="1025523" y="3561324"/>
                    <a:pt x="877309" y="3497299"/>
                    <a:pt x="735362" y="3422375"/>
                  </a:cubicBezTo>
                  <a:cubicBezTo>
                    <a:pt x="593506" y="3347359"/>
                    <a:pt x="456827" y="3262627"/>
                    <a:pt x="329228" y="3165635"/>
                  </a:cubicBezTo>
                  <a:cubicBezTo>
                    <a:pt x="296716" y="3142204"/>
                    <a:pt x="266292" y="3116049"/>
                    <a:pt x="235414" y="3090529"/>
                  </a:cubicBezTo>
                  <a:cubicBezTo>
                    <a:pt x="203992" y="3065555"/>
                    <a:pt x="175021" y="3037946"/>
                    <a:pt x="145506" y="3010882"/>
                  </a:cubicBezTo>
                  <a:lnTo>
                    <a:pt x="123437" y="2990539"/>
                  </a:lnTo>
                  <a:lnTo>
                    <a:pt x="112357" y="2980368"/>
                  </a:lnTo>
                  <a:lnTo>
                    <a:pt x="101731" y="2969742"/>
                  </a:lnTo>
                  <a:lnTo>
                    <a:pt x="59411" y="2927148"/>
                  </a:lnTo>
                  <a:cubicBezTo>
                    <a:pt x="45425" y="2912800"/>
                    <a:pt x="30713" y="2899268"/>
                    <a:pt x="17180" y="2884374"/>
                  </a:cubicBezTo>
                  <a:lnTo>
                    <a:pt x="0" y="2865736"/>
                  </a:lnTo>
                  <a:lnTo>
                    <a:pt x="0" y="2465769"/>
                  </a:lnTo>
                  <a:lnTo>
                    <a:pt x="31167" y="2508028"/>
                  </a:lnTo>
                  <a:cubicBezTo>
                    <a:pt x="41883" y="2522559"/>
                    <a:pt x="52236" y="2537361"/>
                    <a:pt x="62771" y="2551984"/>
                  </a:cubicBezTo>
                  <a:lnTo>
                    <a:pt x="96101" y="2594667"/>
                  </a:lnTo>
                  <a:lnTo>
                    <a:pt x="129249" y="2637533"/>
                  </a:lnTo>
                  <a:cubicBezTo>
                    <a:pt x="140511" y="2651700"/>
                    <a:pt x="152589" y="2665141"/>
                    <a:pt x="164214" y="2679037"/>
                  </a:cubicBezTo>
                  <a:lnTo>
                    <a:pt x="199451" y="2720268"/>
                  </a:lnTo>
                  <a:cubicBezTo>
                    <a:pt x="211257" y="2733981"/>
                    <a:pt x="224153" y="2746696"/>
                    <a:pt x="236595" y="2759954"/>
                  </a:cubicBezTo>
                  <a:lnTo>
                    <a:pt x="274284" y="2799097"/>
                  </a:lnTo>
                  <a:lnTo>
                    <a:pt x="283729" y="2808905"/>
                  </a:lnTo>
                  <a:lnTo>
                    <a:pt x="293628" y="2818168"/>
                  </a:lnTo>
                  <a:lnTo>
                    <a:pt x="313426" y="2836786"/>
                  </a:lnTo>
                  <a:lnTo>
                    <a:pt x="353113" y="2874021"/>
                  </a:lnTo>
                  <a:lnTo>
                    <a:pt x="363012" y="2883375"/>
                  </a:lnTo>
                  <a:lnTo>
                    <a:pt x="373366" y="2892184"/>
                  </a:lnTo>
                  <a:lnTo>
                    <a:pt x="393981" y="2909894"/>
                  </a:lnTo>
                  <a:cubicBezTo>
                    <a:pt x="421498" y="2933506"/>
                    <a:pt x="448562" y="2957755"/>
                    <a:pt x="477624" y="2979641"/>
                  </a:cubicBezTo>
                  <a:cubicBezTo>
                    <a:pt x="591236" y="3070186"/>
                    <a:pt x="713658" y="3150650"/>
                    <a:pt x="844252" y="3215402"/>
                  </a:cubicBezTo>
                  <a:cubicBezTo>
                    <a:pt x="974756" y="3280337"/>
                    <a:pt x="1112435" y="3330741"/>
                    <a:pt x="1253655" y="3364978"/>
                  </a:cubicBezTo>
                  <a:lnTo>
                    <a:pt x="1306783" y="3376875"/>
                  </a:lnTo>
                  <a:cubicBezTo>
                    <a:pt x="1324583" y="3380599"/>
                    <a:pt x="1342020" y="3385231"/>
                    <a:pt x="1360093" y="3387773"/>
                  </a:cubicBezTo>
                  <a:lnTo>
                    <a:pt x="1413766" y="3396492"/>
                  </a:lnTo>
                  <a:lnTo>
                    <a:pt x="1440558" y="3400850"/>
                  </a:lnTo>
                  <a:cubicBezTo>
                    <a:pt x="1449457" y="3402304"/>
                    <a:pt x="1458358" y="3403848"/>
                    <a:pt x="1467439" y="3404665"/>
                  </a:cubicBezTo>
                  <a:cubicBezTo>
                    <a:pt x="1503494" y="3408480"/>
                    <a:pt x="1539367" y="3412930"/>
                    <a:pt x="1575239" y="3416199"/>
                  </a:cubicBezTo>
                  <a:lnTo>
                    <a:pt x="1683220" y="3422375"/>
                  </a:lnTo>
                  <a:lnTo>
                    <a:pt x="1791112" y="3423646"/>
                  </a:lnTo>
                  <a:cubicBezTo>
                    <a:pt x="1809002" y="3423918"/>
                    <a:pt x="1827075" y="3422465"/>
                    <a:pt x="1844966" y="3422012"/>
                  </a:cubicBezTo>
                  <a:lnTo>
                    <a:pt x="1898639" y="3420376"/>
                  </a:lnTo>
                  <a:cubicBezTo>
                    <a:pt x="1916348" y="3420195"/>
                    <a:pt x="1934693" y="3418560"/>
                    <a:pt x="1952857" y="3417380"/>
                  </a:cubicBezTo>
                  <a:lnTo>
                    <a:pt x="2007256" y="3413747"/>
                  </a:lnTo>
                  <a:lnTo>
                    <a:pt x="2034410" y="3412203"/>
                  </a:lnTo>
                  <a:lnTo>
                    <a:pt x="2061383" y="3409570"/>
                  </a:lnTo>
                  <a:cubicBezTo>
                    <a:pt x="2079365" y="3407753"/>
                    <a:pt x="2097255" y="3406028"/>
                    <a:pt x="2115238" y="3404484"/>
                  </a:cubicBezTo>
                  <a:cubicBezTo>
                    <a:pt x="2258546" y="3390317"/>
                    <a:pt x="2398768" y="3368157"/>
                    <a:pt x="2535085" y="3335100"/>
                  </a:cubicBezTo>
                  <a:cubicBezTo>
                    <a:pt x="2671311" y="3301951"/>
                    <a:pt x="2803994" y="3258541"/>
                    <a:pt x="2932138" y="3201417"/>
                  </a:cubicBezTo>
                  <a:cubicBezTo>
                    <a:pt x="2963741" y="3186432"/>
                    <a:pt x="2995346" y="3170993"/>
                    <a:pt x="3027041" y="3155554"/>
                  </a:cubicBezTo>
                  <a:cubicBezTo>
                    <a:pt x="3057737" y="3138390"/>
                    <a:pt x="3089069" y="3122042"/>
                    <a:pt x="3119675" y="3104152"/>
                  </a:cubicBezTo>
                  <a:lnTo>
                    <a:pt x="3164810" y="3075998"/>
                  </a:lnTo>
                  <a:lnTo>
                    <a:pt x="3187424" y="3061830"/>
                  </a:lnTo>
                  <a:lnTo>
                    <a:pt x="3198685" y="3054747"/>
                  </a:lnTo>
                  <a:lnTo>
                    <a:pt x="3209583" y="3047028"/>
                  </a:lnTo>
                  <a:lnTo>
                    <a:pt x="3253448" y="3016331"/>
                  </a:lnTo>
                  <a:cubicBezTo>
                    <a:pt x="3268069" y="3006069"/>
                    <a:pt x="3282963" y="2996169"/>
                    <a:pt x="3296767" y="2984636"/>
                  </a:cubicBezTo>
                  <a:lnTo>
                    <a:pt x="3338998" y="2951216"/>
                  </a:lnTo>
                  <a:cubicBezTo>
                    <a:pt x="3353074" y="2940045"/>
                    <a:pt x="3367242" y="2928966"/>
                    <a:pt x="3380501" y="2916796"/>
                  </a:cubicBezTo>
                  <a:lnTo>
                    <a:pt x="3421005" y="2880923"/>
                  </a:lnTo>
                  <a:cubicBezTo>
                    <a:pt x="3434356" y="2868844"/>
                    <a:pt x="3448160" y="2857038"/>
                    <a:pt x="3460602" y="2844233"/>
                  </a:cubicBezTo>
                  <a:cubicBezTo>
                    <a:pt x="3512095" y="2794193"/>
                    <a:pt x="3561409" y="2742881"/>
                    <a:pt x="3602458" y="2688754"/>
                  </a:cubicBezTo>
                  <a:cubicBezTo>
                    <a:pt x="3645597" y="2635263"/>
                    <a:pt x="3678564" y="2578865"/>
                    <a:pt x="3706899" y="2519198"/>
                  </a:cubicBezTo>
                  <a:lnTo>
                    <a:pt x="3726787" y="2473699"/>
                  </a:lnTo>
                  <a:lnTo>
                    <a:pt x="3743860" y="2425747"/>
                  </a:lnTo>
                  <a:cubicBezTo>
                    <a:pt x="3749945" y="2410217"/>
                    <a:pt x="3754214" y="2392599"/>
                    <a:pt x="3759481" y="2376070"/>
                  </a:cubicBezTo>
                  <a:cubicBezTo>
                    <a:pt x="3764476" y="2359179"/>
                    <a:pt x="3769652" y="2342832"/>
                    <a:pt x="3774102" y="2324941"/>
                  </a:cubicBezTo>
                  <a:cubicBezTo>
                    <a:pt x="3810339" y="2185264"/>
                    <a:pt x="3840945" y="2032328"/>
                    <a:pt x="3881812" y="1882480"/>
                  </a:cubicBezTo>
                  <a:cubicBezTo>
                    <a:pt x="3922044" y="1732087"/>
                    <a:pt x="3970177" y="1583782"/>
                    <a:pt x="4023759" y="1437930"/>
                  </a:cubicBezTo>
                  <a:cubicBezTo>
                    <a:pt x="4070711" y="1311967"/>
                    <a:pt x="4095323" y="1179828"/>
                    <a:pt x="4097321" y="1045691"/>
                  </a:cubicBezTo>
                  <a:cubicBezTo>
                    <a:pt x="4099500" y="911554"/>
                    <a:pt x="4077796" y="775601"/>
                    <a:pt x="4037563" y="642917"/>
                  </a:cubicBezTo>
                  <a:cubicBezTo>
                    <a:pt x="3997513" y="509961"/>
                    <a:pt x="3937665" y="380910"/>
                    <a:pt x="3865374" y="257581"/>
                  </a:cubicBezTo>
                  <a:cubicBezTo>
                    <a:pt x="3829320" y="195825"/>
                    <a:pt x="3789451" y="135886"/>
                    <a:pt x="3748583" y="76400"/>
                  </a:cubicBezTo>
                  <a:close/>
                  <a:moveTo>
                    <a:pt x="0" y="0"/>
                  </a:moveTo>
                  <a:lnTo>
                    <a:pt x="490974" y="0"/>
                  </a:lnTo>
                  <a:lnTo>
                    <a:pt x="340218" y="124715"/>
                  </a:lnTo>
                  <a:cubicBezTo>
                    <a:pt x="279415" y="172712"/>
                    <a:pt x="218386" y="218189"/>
                    <a:pt x="158390" y="262927"/>
                  </a:cubicBezTo>
                  <a:lnTo>
                    <a:pt x="0" y="38358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753B73FA-DD70-4019-916A-C6CBE0FB8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9"/>
              <a:ext cx="4389739" cy="3770876"/>
            </a:xfrm>
            <a:custGeom>
              <a:avLst/>
              <a:gdLst>
                <a:gd name="connsiteX0" fmla="*/ 3380673 w 4389739"/>
                <a:gd name="connsiteY0" fmla="*/ 0 h 3715351"/>
                <a:gd name="connsiteX1" fmla="*/ 4063068 w 4389739"/>
                <a:gd name="connsiteY1" fmla="*/ 0 h 3715351"/>
                <a:gd name="connsiteX2" fmla="*/ 4090590 w 4389739"/>
                <a:gd name="connsiteY2" fmla="*/ 40479 h 3715351"/>
                <a:gd name="connsiteX3" fmla="*/ 4304021 w 4389739"/>
                <a:gd name="connsiteY3" fmla="*/ 1470170 h 3715351"/>
                <a:gd name="connsiteX4" fmla="*/ 3646869 w 4389739"/>
                <a:gd name="connsiteY4" fmla="*/ 3036312 h 3715351"/>
                <a:gd name="connsiteX5" fmla="*/ 1927337 w 4389739"/>
                <a:gd name="connsiteY5" fmla="*/ 3715351 h 3715351"/>
                <a:gd name="connsiteX6" fmla="*/ 112084 w 4389739"/>
                <a:gd name="connsiteY6" fmla="*/ 2970651 h 3715351"/>
                <a:gd name="connsiteX7" fmla="*/ 0 w 4389739"/>
                <a:gd name="connsiteY7" fmla="*/ 2848883 h 3715351"/>
                <a:gd name="connsiteX8" fmla="*/ 0 w 4389739"/>
                <a:gd name="connsiteY8" fmla="*/ 1794217 h 3715351"/>
                <a:gd name="connsiteX9" fmla="*/ 50420 w 4389739"/>
                <a:gd name="connsiteY9" fmla="*/ 1930977 h 3715351"/>
                <a:gd name="connsiteX10" fmla="*/ 494879 w 4389739"/>
                <a:gd name="connsiteY10" fmla="*/ 2582861 h 3715351"/>
                <a:gd name="connsiteX11" fmla="*/ 1927428 w 4389739"/>
                <a:gd name="connsiteY11" fmla="*/ 3170539 h 3715351"/>
                <a:gd name="connsiteX12" fmla="*/ 3261622 w 4389739"/>
                <a:gd name="connsiteY12" fmla="*/ 2651065 h 3715351"/>
                <a:gd name="connsiteX13" fmla="*/ 3451249 w 4389739"/>
                <a:gd name="connsiteY13" fmla="*/ 2406495 h 3715351"/>
                <a:gd name="connsiteX14" fmla="*/ 3548513 w 4389739"/>
                <a:gd name="connsiteY14" fmla="*/ 2087000 h 3715351"/>
                <a:gd name="connsiteX15" fmla="*/ 3792812 w 4389739"/>
                <a:gd name="connsiteY15" fmla="*/ 1281544 h 3715351"/>
                <a:gd name="connsiteX16" fmla="*/ 3785001 w 4389739"/>
                <a:gd name="connsiteY16" fmla="*/ 655451 h 3715351"/>
                <a:gd name="connsiteX17" fmla="*/ 3400209 w 4389739"/>
                <a:gd name="connsiteY17" fmla="*/ 20912 h 3715351"/>
                <a:gd name="connsiteX18" fmla="*/ 0 w 4389739"/>
                <a:gd name="connsiteY18" fmla="*/ 0 h 3715351"/>
                <a:gd name="connsiteX19" fmla="*/ 740721 w 4389739"/>
                <a:gd name="connsiteY19" fmla="*/ 0 h 3715351"/>
                <a:gd name="connsiteX20" fmla="*/ 713748 w 4389739"/>
                <a:gd name="connsiteY20" fmla="*/ 26542 h 3715351"/>
                <a:gd name="connsiteX21" fmla="*/ 429308 w 4389739"/>
                <a:gd name="connsiteY21" fmla="*/ 295360 h 3715351"/>
                <a:gd name="connsiteX22" fmla="*/ 10006 w 4389739"/>
                <a:gd name="connsiteY22" fmla="*/ 732645 h 3715351"/>
                <a:gd name="connsiteX23" fmla="*/ 0 w 4389739"/>
                <a:gd name="connsiteY23" fmla="*/ 749563 h 37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9739" h="3715351">
                  <a:moveTo>
                    <a:pt x="3380673" y="0"/>
                  </a:moveTo>
                  <a:lnTo>
                    <a:pt x="4063068" y="0"/>
                  </a:lnTo>
                  <a:lnTo>
                    <a:pt x="4090590" y="40479"/>
                  </a:lnTo>
                  <a:cubicBezTo>
                    <a:pt x="4344157" y="451833"/>
                    <a:pt x="4493920" y="955714"/>
                    <a:pt x="4304021" y="1470170"/>
                  </a:cubicBezTo>
                  <a:cubicBezTo>
                    <a:pt x="3964456" y="2390148"/>
                    <a:pt x="4114577" y="2568603"/>
                    <a:pt x="3646869" y="3036312"/>
                  </a:cubicBezTo>
                  <a:cubicBezTo>
                    <a:pt x="3179069" y="3504020"/>
                    <a:pt x="2641069" y="3715351"/>
                    <a:pt x="1927337" y="3715351"/>
                  </a:cubicBezTo>
                  <a:cubicBezTo>
                    <a:pt x="1219872" y="3715351"/>
                    <a:pt x="578794" y="3431185"/>
                    <a:pt x="112084" y="2970651"/>
                  </a:cubicBezTo>
                  <a:lnTo>
                    <a:pt x="0" y="2848883"/>
                  </a:lnTo>
                  <a:lnTo>
                    <a:pt x="0" y="1794217"/>
                  </a:lnTo>
                  <a:lnTo>
                    <a:pt x="50420" y="1930977"/>
                  </a:lnTo>
                  <a:cubicBezTo>
                    <a:pt x="154859" y="2175638"/>
                    <a:pt x="304435" y="2394961"/>
                    <a:pt x="494879" y="2582861"/>
                  </a:cubicBezTo>
                  <a:cubicBezTo>
                    <a:pt x="878944" y="2961842"/>
                    <a:pt x="1387702" y="3170539"/>
                    <a:pt x="1927428" y="3170539"/>
                  </a:cubicBezTo>
                  <a:cubicBezTo>
                    <a:pt x="2498486" y="3170539"/>
                    <a:pt x="2897536" y="3015151"/>
                    <a:pt x="3261622" y="2651065"/>
                  </a:cubicBezTo>
                  <a:cubicBezTo>
                    <a:pt x="3384679" y="2528008"/>
                    <a:pt x="3426547" y="2458352"/>
                    <a:pt x="3451249" y="2406495"/>
                  </a:cubicBezTo>
                  <a:cubicBezTo>
                    <a:pt x="3487303" y="2330845"/>
                    <a:pt x="3513004" y="2228584"/>
                    <a:pt x="3548513" y="2087000"/>
                  </a:cubicBezTo>
                  <a:cubicBezTo>
                    <a:pt x="3596102" y="1897556"/>
                    <a:pt x="3661309" y="1638000"/>
                    <a:pt x="3792812" y="1281544"/>
                  </a:cubicBezTo>
                  <a:cubicBezTo>
                    <a:pt x="3864739" y="1086651"/>
                    <a:pt x="3862196" y="881858"/>
                    <a:pt x="3785001" y="655451"/>
                  </a:cubicBezTo>
                  <a:cubicBezTo>
                    <a:pt x="3714346" y="448296"/>
                    <a:pt x="3581298" y="228882"/>
                    <a:pt x="3400209" y="20912"/>
                  </a:cubicBezTo>
                  <a:close/>
                  <a:moveTo>
                    <a:pt x="0" y="0"/>
                  </a:moveTo>
                  <a:lnTo>
                    <a:pt x="740721" y="0"/>
                  </a:lnTo>
                  <a:lnTo>
                    <a:pt x="713748" y="26542"/>
                  </a:lnTo>
                  <a:cubicBezTo>
                    <a:pt x="616755" y="123534"/>
                    <a:pt x="521488" y="210901"/>
                    <a:pt x="429308" y="295360"/>
                  </a:cubicBezTo>
                  <a:cubicBezTo>
                    <a:pt x="256302" y="453928"/>
                    <a:pt x="106908" y="590789"/>
                    <a:pt x="10006" y="732645"/>
                  </a:cubicBezTo>
                  <a:lnTo>
                    <a:pt x="0" y="74956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88276733-3A2F-427C-B871-7F5A43825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9"/>
              <a:ext cx="4389701" cy="3770876"/>
            </a:xfrm>
            <a:custGeom>
              <a:avLst/>
              <a:gdLst>
                <a:gd name="connsiteX0" fmla="*/ 3499929 w 4389701"/>
                <a:gd name="connsiteY0" fmla="*/ 0 h 3715351"/>
                <a:gd name="connsiteX1" fmla="*/ 4063056 w 4389701"/>
                <a:gd name="connsiteY1" fmla="*/ 0 h 3715351"/>
                <a:gd name="connsiteX2" fmla="*/ 4090576 w 4389701"/>
                <a:gd name="connsiteY2" fmla="*/ 40479 h 3715351"/>
                <a:gd name="connsiteX3" fmla="*/ 4304020 w 4389701"/>
                <a:gd name="connsiteY3" fmla="*/ 1470170 h 3715351"/>
                <a:gd name="connsiteX4" fmla="*/ 3646868 w 4389701"/>
                <a:gd name="connsiteY4" fmla="*/ 3036312 h 3715351"/>
                <a:gd name="connsiteX5" fmla="*/ 1927336 w 4389701"/>
                <a:gd name="connsiteY5" fmla="*/ 3715351 h 3715351"/>
                <a:gd name="connsiteX6" fmla="*/ 112084 w 4389701"/>
                <a:gd name="connsiteY6" fmla="*/ 2970651 h 3715351"/>
                <a:gd name="connsiteX7" fmla="*/ 0 w 4389701"/>
                <a:gd name="connsiteY7" fmla="*/ 2848884 h 3715351"/>
                <a:gd name="connsiteX8" fmla="*/ 0 w 4389701"/>
                <a:gd name="connsiteY8" fmla="*/ 2034844 h 3715351"/>
                <a:gd name="connsiteX9" fmla="*/ 57349 w 4389701"/>
                <a:gd name="connsiteY9" fmla="*/ 2152995 h 3715351"/>
                <a:gd name="connsiteX10" fmla="*/ 430943 w 4389701"/>
                <a:gd name="connsiteY10" fmla="*/ 2647251 h 3715351"/>
                <a:gd name="connsiteX11" fmla="*/ 1927336 w 4389701"/>
                <a:gd name="connsiteY11" fmla="*/ 3261084 h 3715351"/>
                <a:gd name="connsiteX12" fmla="*/ 2712723 w 4389701"/>
                <a:gd name="connsiteY12" fmla="*/ 3128673 h 3715351"/>
                <a:gd name="connsiteX13" fmla="*/ 3325739 w 4389701"/>
                <a:gd name="connsiteY13" fmla="*/ 2715091 h 3715351"/>
                <a:gd name="connsiteX14" fmla="*/ 3533165 w 4389701"/>
                <a:gd name="connsiteY14" fmla="*/ 2445455 h 3715351"/>
                <a:gd name="connsiteX15" fmla="*/ 3636606 w 4389701"/>
                <a:gd name="connsiteY15" fmla="*/ 2108978 h 3715351"/>
                <a:gd name="connsiteX16" fmla="*/ 3877997 w 4389701"/>
                <a:gd name="connsiteY16" fmla="*/ 1312875 h 3715351"/>
                <a:gd name="connsiteX17" fmla="*/ 3871005 w 4389701"/>
                <a:gd name="connsiteY17" fmla="*/ 626026 h 3715351"/>
                <a:gd name="connsiteX18" fmla="*/ 3600818 w 4389701"/>
                <a:gd name="connsiteY18" fmla="*/ 125805 h 3715351"/>
                <a:gd name="connsiteX19" fmla="*/ 0 w 4389701"/>
                <a:gd name="connsiteY19" fmla="*/ 0 h 3715351"/>
                <a:gd name="connsiteX20" fmla="*/ 610148 w 4389701"/>
                <a:gd name="connsiteY20" fmla="*/ 0 h 3715351"/>
                <a:gd name="connsiteX21" fmla="*/ 507071 w 4389701"/>
                <a:gd name="connsiteY21" fmla="*/ 99503 h 3715351"/>
                <a:gd name="connsiteX22" fmla="*/ 367825 w 4389701"/>
                <a:gd name="connsiteY22" fmla="*/ 228156 h 3715351"/>
                <a:gd name="connsiteX23" fmla="*/ 21000 w 4389701"/>
                <a:gd name="connsiteY23" fmla="*/ 569708 h 3715351"/>
                <a:gd name="connsiteX24" fmla="*/ 0 w 4389701"/>
                <a:gd name="connsiteY24" fmla="*/ 596889 h 37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89701" h="3715351">
                  <a:moveTo>
                    <a:pt x="3499929" y="0"/>
                  </a:moveTo>
                  <a:lnTo>
                    <a:pt x="4063056" y="0"/>
                  </a:lnTo>
                  <a:lnTo>
                    <a:pt x="4090576" y="40479"/>
                  </a:lnTo>
                  <a:cubicBezTo>
                    <a:pt x="4344122" y="451833"/>
                    <a:pt x="4493851" y="955714"/>
                    <a:pt x="4304020" y="1470170"/>
                  </a:cubicBezTo>
                  <a:cubicBezTo>
                    <a:pt x="3964455" y="2390148"/>
                    <a:pt x="4114576" y="2568603"/>
                    <a:pt x="3646868" y="3036312"/>
                  </a:cubicBezTo>
                  <a:cubicBezTo>
                    <a:pt x="3179069" y="3504020"/>
                    <a:pt x="2641068" y="3715351"/>
                    <a:pt x="1927336" y="3715351"/>
                  </a:cubicBezTo>
                  <a:cubicBezTo>
                    <a:pt x="1219872" y="3715351"/>
                    <a:pt x="578794" y="3431185"/>
                    <a:pt x="112084" y="2970651"/>
                  </a:cubicBezTo>
                  <a:lnTo>
                    <a:pt x="0" y="2848884"/>
                  </a:lnTo>
                  <a:lnTo>
                    <a:pt x="0" y="2034844"/>
                  </a:lnTo>
                  <a:lnTo>
                    <a:pt x="57349" y="2152995"/>
                  </a:lnTo>
                  <a:cubicBezTo>
                    <a:pt x="156619" y="2334426"/>
                    <a:pt x="281776" y="2500059"/>
                    <a:pt x="430943" y="2647251"/>
                  </a:cubicBezTo>
                  <a:cubicBezTo>
                    <a:pt x="832174" y="3043032"/>
                    <a:pt x="1363635" y="3261084"/>
                    <a:pt x="1927336" y="3261084"/>
                  </a:cubicBezTo>
                  <a:cubicBezTo>
                    <a:pt x="2229848" y="3261084"/>
                    <a:pt x="2486770" y="3217764"/>
                    <a:pt x="2712723" y="3128673"/>
                  </a:cubicBezTo>
                  <a:cubicBezTo>
                    <a:pt x="2934316" y="3041306"/>
                    <a:pt x="3134841" y="2905989"/>
                    <a:pt x="3325739" y="2715091"/>
                  </a:cubicBezTo>
                  <a:cubicBezTo>
                    <a:pt x="3458513" y="2582408"/>
                    <a:pt x="3505103" y="2504305"/>
                    <a:pt x="3533165" y="2445455"/>
                  </a:cubicBezTo>
                  <a:cubicBezTo>
                    <a:pt x="3573124" y="2361631"/>
                    <a:pt x="3599734" y="2255648"/>
                    <a:pt x="3636606" y="2108978"/>
                  </a:cubicBezTo>
                  <a:cubicBezTo>
                    <a:pt x="3683649" y="1921532"/>
                    <a:pt x="3748129" y="1664701"/>
                    <a:pt x="3877997" y="1312875"/>
                  </a:cubicBezTo>
                  <a:cubicBezTo>
                    <a:pt x="3957462" y="1097549"/>
                    <a:pt x="3955192" y="872957"/>
                    <a:pt x="3871005" y="626026"/>
                  </a:cubicBezTo>
                  <a:cubicBezTo>
                    <a:pt x="3815220" y="462351"/>
                    <a:pt x="3723064" y="292137"/>
                    <a:pt x="3600818" y="125805"/>
                  </a:cubicBezTo>
                  <a:close/>
                  <a:moveTo>
                    <a:pt x="0" y="0"/>
                  </a:moveTo>
                  <a:lnTo>
                    <a:pt x="610148" y="0"/>
                  </a:lnTo>
                  <a:lnTo>
                    <a:pt x="507071" y="99503"/>
                  </a:lnTo>
                  <a:cubicBezTo>
                    <a:pt x="460050" y="143606"/>
                    <a:pt x="413552" y="186244"/>
                    <a:pt x="367825" y="228156"/>
                  </a:cubicBezTo>
                  <a:cubicBezTo>
                    <a:pt x="234937" y="349874"/>
                    <a:pt x="115689" y="459178"/>
                    <a:pt x="21000" y="569708"/>
                  </a:cubicBezTo>
                  <a:lnTo>
                    <a:pt x="0" y="5968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C4A30C11-CB65-4FFA-A60D-499BF0DCD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6910"/>
              <a:ext cx="4457647" cy="3827827"/>
            </a:xfrm>
            <a:custGeom>
              <a:avLst/>
              <a:gdLst>
                <a:gd name="connsiteX0" fmla="*/ 4035886 w 4457647"/>
                <a:gd name="connsiteY0" fmla="*/ 0 h 3827827"/>
                <a:gd name="connsiteX1" fmla="*/ 4194172 w 4457647"/>
                <a:gd name="connsiteY1" fmla="*/ 0 h 3827827"/>
                <a:gd name="connsiteX2" fmla="*/ 4245692 w 4457647"/>
                <a:gd name="connsiteY2" fmla="*/ 106223 h 3827827"/>
                <a:gd name="connsiteX3" fmla="*/ 4457647 w 4457647"/>
                <a:gd name="connsiteY3" fmla="*/ 1148970 h 3827827"/>
                <a:gd name="connsiteX4" fmla="*/ 1760496 w 4457647"/>
                <a:gd name="connsiteY4" fmla="*/ 3827827 h 3827827"/>
                <a:gd name="connsiteX5" fmla="*/ 44857 w 4457647"/>
                <a:gd name="connsiteY5" fmla="*/ 3216117 h 3827827"/>
                <a:gd name="connsiteX6" fmla="*/ 0 w 4457647"/>
                <a:gd name="connsiteY6" fmla="*/ 3175626 h 3827827"/>
                <a:gd name="connsiteX7" fmla="*/ 0 w 4457647"/>
                <a:gd name="connsiteY7" fmla="*/ 2859397 h 3827827"/>
                <a:gd name="connsiteX8" fmla="*/ 60826 w 4457647"/>
                <a:gd name="connsiteY8" fmla="*/ 2920142 h 3827827"/>
                <a:gd name="connsiteX9" fmla="*/ 668665 w 4457647"/>
                <a:gd name="connsiteY9" fmla="*/ 3318613 h 3827827"/>
                <a:gd name="connsiteX10" fmla="*/ 1122989 w 4457647"/>
                <a:gd name="connsiteY10" fmla="*/ 3478142 h 3827827"/>
                <a:gd name="connsiteX11" fmla="*/ 1181503 w 4457647"/>
                <a:gd name="connsiteY11" fmla="*/ 3491652 h 3827827"/>
                <a:gd name="connsiteX12" fmla="*/ 1240017 w 4457647"/>
                <a:gd name="connsiteY12" fmla="*/ 3504606 h 3827827"/>
                <a:gd name="connsiteX13" fmla="*/ 1298904 w 4457647"/>
                <a:gd name="connsiteY13" fmla="*/ 3515525 h 3827827"/>
                <a:gd name="connsiteX14" fmla="*/ 1328347 w 4457647"/>
                <a:gd name="connsiteY14" fmla="*/ 3520986 h 3827827"/>
                <a:gd name="connsiteX15" fmla="*/ 1357885 w 4457647"/>
                <a:gd name="connsiteY15" fmla="*/ 3525889 h 3827827"/>
                <a:gd name="connsiteX16" fmla="*/ 1476217 w 4457647"/>
                <a:gd name="connsiteY16" fmla="*/ 3542361 h 3827827"/>
                <a:gd name="connsiteX17" fmla="*/ 1595016 w 4457647"/>
                <a:gd name="connsiteY17" fmla="*/ 3553556 h 3827827"/>
                <a:gd name="connsiteX18" fmla="*/ 1714094 w 4457647"/>
                <a:gd name="connsiteY18" fmla="*/ 3559387 h 3827827"/>
                <a:gd name="connsiteX19" fmla="*/ 1833172 w 4457647"/>
                <a:gd name="connsiteY19" fmla="*/ 3560589 h 3827827"/>
                <a:gd name="connsiteX20" fmla="*/ 2073006 w 4457647"/>
                <a:gd name="connsiteY20" fmla="*/ 3550318 h 3827827"/>
                <a:gd name="connsiteX21" fmla="*/ 2542145 w 4457647"/>
                <a:gd name="connsiteY21" fmla="*/ 3478419 h 3827827"/>
                <a:gd name="connsiteX22" fmla="*/ 2986313 w 4457647"/>
                <a:gd name="connsiteY22" fmla="*/ 3322592 h 3827827"/>
                <a:gd name="connsiteX23" fmla="*/ 3392744 w 4457647"/>
                <a:gd name="connsiteY23" fmla="*/ 3075804 h 3827827"/>
                <a:gd name="connsiteX24" fmla="*/ 3440357 w 4457647"/>
                <a:gd name="connsiteY24" fmla="*/ 3038976 h 3827827"/>
                <a:gd name="connsiteX25" fmla="*/ 3487597 w 4457647"/>
                <a:gd name="connsiteY25" fmla="*/ 3001407 h 3827827"/>
                <a:gd name="connsiteX26" fmla="*/ 3533812 w 4457647"/>
                <a:gd name="connsiteY26" fmla="*/ 2962357 h 3827827"/>
                <a:gd name="connsiteX27" fmla="*/ 3579375 w 4457647"/>
                <a:gd name="connsiteY27" fmla="*/ 2922568 h 3827827"/>
                <a:gd name="connsiteX28" fmla="*/ 3748023 w 4457647"/>
                <a:gd name="connsiteY28" fmla="*/ 2751936 h 3827827"/>
                <a:gd name="connsiteX29" fmla="*/ 3883220 w 4457647"/>
                <a:gd name="connsiteY29" fmla="*/ 2557428 h 3827827"/>
                <a:gd name="connsiteX30" fmla="*/ 3910334 w 4457647"/>
                <a:gd name="connsiteY30" fmla="*/ 2504221 h 3827827"/>
                <a:gd name="connsiteX31" fmla="*/ 3934094 w 4457647"/>
                <a:gd name="connsiteY31" fmla="*/ 2448979 h 3827827"/>
                <a:gd name="connsiteX32" fmla="*/ 3955991 w 4457647"/>
                <a:gd name="connsiteY32" fmla="*/ 2392440 h 3827827"/>
                <a:gd name="connsiteX33" fmla="*/ 3976209 w 4457647"/>
                <a:gd name="connsiteY33" fmla="*/ 2334792 h 3827827"/>
                <a:gd name="connsiteX34" fmla="*/ 4047954 w 4457647"/>
                <a:gd name="connsiteY34" fmla="*/ 2098368 h 3827827"/>
                <a:gd name="connsiteX35" fmla="*/ 4083082 w 4457647"/>
                <a:gd name="connsiteY35" fmla="*/ 1979185 h 3827827"/>
                <a:gd name="connsiteX36" fmla="*/ 4119234 w 4457647"/>
                <a:gd name="connsiteY36" fmla="*/ 1860185 h 3827827"/>
                <a:gd name="connsiteX37" fmla="*/ 4279124 w 4457647"/>
                <a:gd name="connsiteY37" fmla="*/ 1389742 h 3827827"/>
                <a:gd name="connsiteX38" fmla="*/ 4359347 w 4457647"/>
                <a:gd name="connsiteY38" fmla="*/ 909398 h 3827827"/>
                <a:gd name="connsiteX39" fmla="*/ 4331954 w 4457647"/>
                <a:gd name="connsiteY39" fmla="*/ 667330 h 3827827"/>
                <a:gd name="connsiteX40" fmla="*/ 4318723 w 4457647"/>
                <a:gd name="connsiteY40" fmla="*/ 607924 h 3827827"/>
                <a:gd name="connsiteX41" fmla="*/ 4303162 w 4457647"/>
                <a:gd name="connsiteY41" fmla="*/ 549072 h 3827827"/>
                <a:gd name="connsiteX42" fmla="*/ 4285087 w 4457647"/>
                <a:gd name="connsiteY42" fmla="*/ 490961 h 3827827"/>
                <a:gd name="connsiteX43" fmla="*/ 4265053 w 4457647"/>
                <a:gd name="connsiteY43" fmla="*/ 433589 h 3827827"/>
                <a:gd name="connsiteX44" fmla="*/ 4039569 w 4457647"/>
                <a:gd name="connsiteY44" fmla="*/ 4880 h 38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57647" h="3827827">
                  <a:moveTo>
                    <a:pt x="4035886" y="0"/>
                  </a:moveTo>
                  <a:lnTo>
                    <a:pt x="4194172" y="0"/>
                  </a:lnTo>
                  <a:lnTo>
                    <a:pt x="4245692" y="106223"/>
                  </a:lnTo>
                  <a:cubicBezTo>
                    <a:pt x="4382175" y="426719"/>
                    <a:pt x="4457647" y="779088"/>
                    <a:pt x="4457647" y="1148970"/>
                  </a:cubicBezTo>
                  <a:cubicBezTo>
                    <a:pt x="4457647" y="2628495"/>
                    <a:pt x="3250092" y="3827827"/>
                    <a:pt x="1760496" y="3827827"/>
                  </a:cubicBezTo>
                  <a:cubicBezTo>
                    <a:pt x="1108797" y="3827827"/>
                    <a:pt x="511083" y="3598267"/>
                    <a:pt x="44857" y="3216117"/>
                  </a:cubicBezTo>
                  <a:lnTo>
                    <a:pt x="0" y="3175626"/>
                  </a:lnTo>
                  <a:lnTo>
                    <a:pt x="0" y="2859397"/>
                  </a:lnTo>
                  <a:lnTo>
                    <a:pt x="60826" y="2920142"/>
                  </a:lnTo>
                  <a:cubicBezTo>
                    <a:pt x="242264" y="3083259"/>
                    <a:pt x="448677" y="3217775"/>
                    <a:pt x="668665" y="3318613"/>
                  </a:cubicBezTo>
                  <a:cubicBezTo>
                    <a:pt x="815323" y="3385977"/>
                    <a:pt x="967666" y="3439462"/>
                    <a:pt x="1122989" y="3478142"/>
                  </a:cubicBezTo>
                  <a:lnTo>
                    <a:pt x="1181503" y="3491652"/>
                  </a:lnTo>
                  <a:cubicBezTo>
                    <a:pt x="1201070" y="3496002"/>
                    <a:pt x="1220264" y="3501460"/>
                    <a:pt x="1240017" y="3504606"/>
                  </a:cubicBezTo>
                  <a:lnTo>
                    <a:pt x="1298904" y="3515525"/>
                  </a:lnTo>
                  <a:lnTo>
                    <a:pt x="1328347" y="3520986"/>
                  </a:lnTo>
                  <a:cubicBezTo>
                    <a:pt x="1338131" y="3522835"/>
                    <a:pt x="1347915" y="3524778"/>
                    <a:pt x="1357885" y="3525889"/>
                  </a:cubicBezTo>
                  <a:cubicBezTo>
                    <a:pt x="1397391" y="3531348"/>
                    <a:pt x="1436710" y="3537271"/>
                    <a:pt x="1476217" y="3542361"/>
                  </a:cubicBezTo>
                  <a:cubicBezTo>
                    <a:pt x="1515910" y="3545784"/>
                    <a:pt x="1555509" y="3549578"/>
                    <a:pt x="1595016" y="3553556"/>
                  </a:cubicBezTo>
                  <a:lnTo>
                    <a:pt x="1714094" y="3559387"/>
                  </a:lnTo>
                  <a:cubicBezTo>
                    <a:pt x="1753787" y="3560497"/>
                    <a:pt x="1793480" y="3560127"/>
                    <a:pt x="1833172" y="3560589"/>
                  </a:cubicBezTo>
                  <a:cubicBezTo>
                    <a:pt x="1913023" y="3559295"/>
                    <a:pt x="1993620" y="3556426"/>
                    <a:pt x="2073006" y="3550318"/>
                  </a:cubicBezTo>
                  <a:cubicBezTo>
                    <a:pt x="2232150" y="3538474"/>
                    <a:pt x="2389244" y="3515618"/>
                    <a:pt x="2542145" y="3478419"/>
                  </a:cubicBezTo>
                  <a:cubicBezTo>
                    <a:pt x="2695045" y="3441313"/>
                    <a:pt x="2843753" y="3389586"/>
                    <a:pt x="2986313" y="3322592"/>
                  </a:cubicBezTo>
                  <a:cubicBezTo>
                    <a:pt x="3128871" y="3255413"/>
                    <a:pt x="3264442" y="3171854"/>
                    <a:pt x="3392744" y="3075804"/>
                  </a:cubicBezTo>
                  <a:lnTo>
                    <a:pt x="3440357" y="3038976"/>
                  </a:lnTo>
                  <a:cubicBezTo>
                    <a:pt x="3456290" y="3026669"/>
                    <a:pt x="3472502" y="3014732"/>
                    <a:pt x="3487597" y="3001407"/>
                  </a:cubicBezTo>
                  <a:lnTo>
                    <a:pt x="3533812" y="2962357"/>
                  </a:lnTo>
                  <a:cubicBezTo>
                    <a:pt x="3549186" y="2949218"/>
                    <a:pt x="3564933" y="2936448"/>
                    <a:pt x="3579375" y="2922568"/>
                  </a:cubicBezTo>
                  <a:cubicBezTo>
                    <a:pt x="3638821" y="2868250"/>
                    <a:pt x="3697149" y="2812639"/>
                    <a:pt x="3748023" y="2751936"/>
                  </a:cubicBezTo>
                  <a:cubicBezTo>
                    <a:pt x="3800946" y="2692344"/>
                    <a:pt x="3844739" y="2626922"/>
                    <a:pt x="3883220" y="2557428"/>
                  </a:cubicBezTo>
                  <a:cubicBezTo>
                    <a:pt x="3892352" y="2539755"/>
                    <a:pt x="3901482" y="2522082"/>
                    <a:pt x="3910334" y="2504221"/>
                  </a:cubicBezTo>
                  <a:lnTo>
                    <a:pt x="3934094" y="2448979"/>
                  </a:lnTo>
                  <a:cubicBezTo>
                    <a:pt x="3942481" y="2430750"/>
                    <a:pt x="3948723" y="2411318"/>
                    <a:pt x="3955991" y="2392440"/>
                  </a:cubicBezTo>
                  <a:cubicBezTo>
                    <a:pt x="3963072" y="2373379"/>
                    <a:pt x="3970153" y="2354409"/>
                    <a:pt x="3976209" y="2334792"/>
                  </a:cubicBezTo>
                  <a:cubicBezTo>
                    <a:pt x="4002112" y="2257341"/>
                    <a:pt x="4024941" y="2177762"/>
                    <a:pt x="4047954" y="2098368"/>
                  </a:cubicBezTo>
                  <a:lnTo>
                    <a:pt x="4083082" y="1979185"/>
                  </a:lnTo>
                  <a:lnTo>
                    <a:pt x="4119234" y="1860185"/>
                  </a:lnTo>
                  <a:cubicBezTo>
                    <a:pt x="4168244" y="1701859"/>
                    <a:pt x="4222752" y="1545478"/>
                    <a:pt x="4279124" y="1389742"/>
                  </a:cubicBezTo>
                  <a:cubicBezTo>
                    <a:pt x="4335588" y="1236044"/>
                    <a:pt x="4363260" y="1072259"/>
                    <a:pt x="4359347" y="909398"/>
                  </a:cubicBezTo>
                  <a:cubicBezTo>
                    <a:pt x="4357671" y="827968"/>
                    <a:pt x="4348166" y="746909"/>
                    <a:pt x="4331954" y="667330"/>
                  </a:cubicBezTo>
                  <a:cubicBezTo>
                    <a:pt x="4327947" y="647436"/>
                    <a:pt x="4323940" y="627541"/>
                    <a:pt x="4318723" y="607924"/>
                  </a:cubicBezTo>
                  <a:cubicBezTo>
                    <a:pt x="4313877" y="588214"/>
                    <a:pt x="4309312" y="568412"/>
                    <a:pt x="4303162" y="549072"/>
                  </a:cubicBezTo>
                  <a:cubicBezTo>
                    <a:pt x="4297386" y="529547"/>
                    <a:pt x="4291795" y="510115"/>
                    <a:pt x="4285087" y="490961"/>
                  </a:cubicBezTo>
                  <a:cubicBezTo>
                    <a:pt x="4278657" y="471714"/>
                    <a:pt x="4272415" y="452466"/>
                    <a:pt x="4265053" y="433589"/>
                  </a:cubicBezTo>
                  <a:cubicBezTo>
                    <a:pt x="4208682" y="281464"/>
                    <a:pt x="4130694" y="138314"/>
                    <a:pt x="4039569" y="48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422D350-A503-BA72-3833-5F541E07DECA}"/>
              </a:ext>
            </a:extLst>
          </p:cNvPr>
          <p:cNvPicPr>
            <a:picLocks noChangeAspect="1"/>
          </p:cNvPicPr>
          <p:nvPr/>
        </p:nvPicPr>
        <p:blipFill rotWithShape="1">
          <a:blip r:embed="rId5">
            <a:alphaModFix/>
          </a:blip>
          <a:srcRect l="10495" r="19532"/>
          <a:stretch/>
        </p:blipFill>
        <p:spPr>
          <a:xfrm>
            <a:off x="-8884" y="3902285"/>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43" name="Group 42">
            <a:extLst>
              <a:ext uri="{FF2B5EF4-FFF2-40B4-BE49-F238E27FC236}">
                <a16:creationId xmlns:a16="http://schemas.microsoft.com/office/drawing/2014/main" id="{17257C98-0E33-485C-9C22-40866738EE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84" y="3881713"/>
            <a:ext cx="3462418" cy="2976353"/>
            <a:chOff x="-4021" y="3881713"/>
            <a:chExt cx="3462418" cy="2976353"/>
          </a:xfrm>
        </p:grpSpPr>
        <p:sp>
          <p:nvSpPr>
            <p:cNvPr id="44" name="Freeform: Shape 43">
              <a:extLst>
                <a:ext uri="{FF2B5EF4-FFF2-40B4-BE49-F238E27FC236}">
                  <a16:creationId xmlns:a16="http://schemas.microsoft.com/office/drawing/2014/main" id="{FCD0BE98-443D-44A6-9877-B0F14B6954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05727" cy="2949311"/>
            </a:xfrm>
            <a:custGeom>
              <a:avLst/>
              <a:gdLst>
                <a:gd name="connsiteX0" fmla="*/ 0 w 3405727"/>
                <a:gd name="connsiteY0" fmla="*/ 2398516 h 2990629"/>
                <a:gd name="connsiteX1" fmla="*/ 34685 w 3405727"/>
                <a:gd name="connsiteY1" fmla="*/ 2518944 h 2990629"/>
                <a:gd name="connsiteX2" fmla="*/ 168103 w 3405727"/>
                <a:gd name="connsiteY2" fmla="*/ 2813843 h 2990629"/>
                <a:gd name="connsiteX3" fmla="*/ 255611 w 3405727"/>
                <a:gd name="connsiteY3" fmla="*/ 2950711 h 2990629"/>
                <a:gd name="connsiteX4" fmla="*/ 285306 w 3405727"/>
                <a:gd name="connsiteY4" fmla="*/ 2990629 h 2990629"/>
                <a:gd name="connsiteX5" fmla="*/ 29051 w 3405727"/>
                <a:gd name="connsiteY5" fmla="*/ 2990629 h 2990629"/>
                <a:gd name="connsiteX6" fmla="*/ 0 w 3405727"/>
                <a:gd name="connsiteY6" fmla="*/ 2950561 h 2990629"/>
                <a:gd name="connsiteX7" fmla="*/ 1529815 w 3405727"/>
                <a:gd name="connsiteY7" fmla="*/ 58 h 2990629"/>
                <a:gd name="connsiteX8" fmla="*/ 1710005 w 3405727"/>
                <a:gd name="connsiteY8" fmla="*/ 11336 h 2990629"/>
                <a:gd name="connsiteX9" fmla="*/ 1886680 w 3405727"/>
                <a:gd name="connsiteY9" fmla="*/ 45172 h 2990629"/>
                <a:gd name="connsiteX10" fmla="*/ 2223376 w 3405727"/>
                <a:gd name="connsiteY10" fmla="*/ 168173 h 2990629"/>
                <a:gd name="connsiteX11" fmla="*/ 2381739 w 3405727"/>
                <a:gd name="connsiteY11" fmla="*/ 252696 h 2990629"/>
                <a:gd name="connsiteX12" fmla="*/ 2532871 w 3405727"/>
                <a:gd name="connsiteY12" fmla="*/ 350089 h 2990629"/>
                <a:gd name="connsiteX13" fmla="*/ 2810322 w 3405727"/>
                <a:gd name="connsiteY13" fmla="*/ 580834 h 2990629"/>
                <a:gd name="connsiteX14" fmla="*/ 3049360 w 3405727"/>
                <a:gd name="connsiteY14" fmla="*/ 855234 h 2990629"/>
                <a:gd name="connsiteX15" fmla="*/ 3240763 w 3405727"/>
                <a:gd name="connsiteY15" fmla="*/ 1169638 h 2990629"/>
                <a:gd name="connsiteX16" fmla="*/ 3314803 w 3405727"/>
                <a:gd name="connsiteY16" fmla="*/ 1340474 h 2990629"/>
                <a:gd name="connsiteX17" fmla="*/ 3330791 w 3405727"/>
                <a:gd name="connsiteY17" fmla="*/ 1384460 h 2990629"/>
                <a:gd name="connsiteX18" fmla="*/ 3345453 w 3405727"/>
                <a:gd name="connsiteY18" fmla="*/ 1428977 h 2990629"/>
                <a:gd name="connsiteX19" fmla="*/ 3358457 w 3405727"/>
                <a:gd name="connsiteY19" fmla="*/ 1474091 h 2990629"/>
                <a:gd name="connsiteX20" fmla="*/ 3369868 w 3405727"/>
                <a:gd name="connsiteY20" fmla="*/ 1519736 h 2990629"/>
                <a:gd name="connsiteX21" fmla="*/ 3405163 w 3405727"/>
                <a:gd name="connsiteY21" fmla="*/ 1894713 h 2990629"/>
                <a:gd name="connsiteX22" fmla="*/ 3385459 w 3405727"/>
                <a:gd name="connsiteY22" fmla="*/ 2082134 h 2990629"/>
                <a:gd name="connsiteX23" fmla="*/ 3339549 w 3405727"/>
                <a:gd name="connsiteY23" fmla="*/ 2263586 h 2990629"/>
                <a:gd name="connsiteX24" fmla="*/ 3278379 w 3405727"/>
                <a:gd name="connsiteY24" fmla="*/ 2438999 h 2990629"/>
                <a:gd name="connsiteX25" fmla="*/ 3239900 w 3405727"/>
                <a:gd name="connsiteY25" fmla="*/ 2526175 h 2990629"/>
                <a:gd name="connsiteX26" fmla="*/ 3190407 w 3405727"/>
                <a:gd name="connsiteY26" fmla="*/ 2611095 h 2990629"/>
                <a:gd name="connsiteX27" fmla="*/ 3127049 w 3405727"/>
                <a:gd name="connsiteY27" fmla="*/ 2689448 h 2990629"/>
                <a:gd name="connsiteX28" fmla="*/ 3090560 w 3405727"/>
                <a:gd name="connsiteY28" fmla="*/ 2724279 h 2990629"/>
                <a:gd name="connsiteX29" fmla="*/ 3052080 w 3405727"/>
                <a:gd name="connsiteY29" fmla="*/ 2755460 h 2990629"/>
                <a:gd name="connsiteX30" fmla="*/ 2898626 w 3405727"/>
                <a:gd name="connsiteY30" fmla="*/ 2853649 h 2990629"/>
                <a:gd name="connsiteX31" fmla="*/ 2763748 w 3405727"/>
                <a:gd name="connsiteY31" fmla="*/ 2943015 h 2990629"/>
                <a:gd name="connsiteX32" fmla="*/ 2705681 w 3405727"/>
                <a:gd name="connsiteY32" fmla="*/ 2990629 h 2990629"/>
                <a:gd name="connsiteX33" fmla="*/ 2419819 w 3405727"/>
                <a:gd name="connsiteY33" fmla="*/ 2990629 h 2990629"/>
                <a:gd name="connsiteX34" fmla="*/ 2444103 w 3405727"/>
                <a:gd name="connsiteY34" fmla="*/ 2964245 h 2990629"/>
                <a:gd name="connsiteX35" fmla="*/ 2475218 w 3405727"/>
                <a:gd name="connsiteY35" fmla="*/ 2932334 h 2990629"/>
                <a:gd name="connsiteX36" fmla="*/ 2508589 w 3405727"/>
                <a:gd name="connsiteY36" fmla="*/ 2899958 h 2990629"/>
                <a:gd name="connsiteX37" fmla="*/ 2656404 w 3405727"/>
                <a:gd name="connsiteY37" fmla="*/ 2784386 h 2990629"/>
                <a:gd name="connsiteX38" fmla="*/ 2815497 w 3405727"/>
                <a:gd name="connsiteY38" fmla="*/ 2696347 h 2990629"/>
                <a:gd name="connsiteX39" fmla="*/ 2890664 w 3405727"/>
                <a:gd name="connsiteY39" fmla="*/ 2658731 h 2990629"/>
                <a:gd name="connsiteX40" fmla="*/ 2957473 w 3405727"/>
                <a:gd name="connsiteY40" fmla="*/ 2619787 h 2990629"/>
                <a:gd name="connsiteX41" fmla="*/ 3059178 w 3405727"/>
                <a:gd name="connsiteY41" fmla="*/ 2519408 h 2990629"/>
                <a:gd name="connsiteX42" fmla="*/ 3123599 w 3405727"/>
                <a:gd name="connsiteY42" fmla="*/ 2381810 h 2990629"/>
                <a:gd name="connsiteX43" fmla="*/ 3155312 w 3405727"/>
                <a:gd name="connsiteY43" fmla="*/ 2223447 h 2990629"/>
                <a:gd name="connsiteX44" fmla="*/ 3160884 w 3405727"/>
                <a:gd name="connsiteY44" fmla="*/ 2061966 h 2990629"/>
                <a:gd name="connsiteX45" fmla="*/ 3150535 w 3405727"/>
                <a:gd name="connsiteY45" fmla="*/ 1902607 h 2990629"/>
                <a:gd name="connsiteX46" fmla="*/ 3126783 w 3405727"/>
                <a:gd name="connsiteY46" fmla="*/ 1745770 h 2990629"/>
                <a:gd name="connsiteX47" fmla="*/ 3089631 w 3405727"/>
                <a:gd name="connsiteY47" fmla="*/ 1591719 h 2990629"/>
                <a:gd name="connsiteX48" fmla="*/ 2988522 w 3405727"/>
                <a:gd name="connsiteY48" fmla="*/ 1289124 h 2990629"/>
                <a:gd name="connsiteX49" fmla="*/ 2839580 w 3405727"/>
                <a:gd name="connsiteY49" fmla="*/ 1002185 h 2990629"/>
                <a:gd name="connsiteX50" fmla="*/ 2748755 w 3405727"/>
                <a:gd name="connsiteY50" fmla="*/ 866843 h 2990629"/>
                <a:gd name="connsiteX51" fmla="*/ 2647447 w 3405727"/>
                <a:gd name="connsiteY51" fmla="*/ 738401 h 2990629"/>
                <a:gd name="connsiteX52" fmla="*/ 2416172 w 3405727"/>
                <a:gd name="connsiteY52" fmla="*/ 505931 h 2990629"/>
                <a:gd name="connsiteX53" fmla="*/ 2148407 w 3405727"/>
                <a:gd name="connsiteY53" fmla="*/ 316586 h 2990629"/>
                <a:gd name="connsiteX54" fmla="*/ 2112581 w 3405727"/>
                <a:gd name="connsiteY54" fmla="*/ 296683 h 2990629"/>
                <a:gd name="connsiteX55" fmla="*/ 2076292 w 3405727"/>
                <a:gd name="connsiteY55" fmla="*/ 277708 h 2990629"/>
                <a:gd name="connsiteX56" fmla="*/ 2039404 w 3405727"/>
                <a:gd name="connsiteY56" fmla="*/ 259928 h 2990629"/>
                <a:gd name="connsiteX57" fmla="*/ 2002118 w 3405727"/>
                <a:gd name="connsiteY57" fmla="*/ 243143 h 2990629"/>
                <a:gd name="connsiteX58" fmla="*/ 1848996 w 3405727"/>
                <a:gd name="connsiteY58" fmla="*/ 186949 h 2990629"/>
                <a:gd name="connsiteX59" fmla="*/ 1690766 w 3405727"/>
                <a:gd name="connsiteY59" fmla="*/ 150592 h 2990629"/>
                <a:gd name="connsiteX60" fmla="*/ 1529815 w 3405727"/>
                <a:gd name="connsiteY60" fmla="*/ 136793 h 2990629"/>
                <a:gd name="connsiteX61" fmla="*/ 1206321 w 3405727"/>
                <a:gd name="connsiteY61" fmla="*/ 179452 h 2990629"/>
                <a:gd name="connsiteX62" fmla="*/ 906711 w 3405727"/>
                <a:gd name="connsiteY62" fmla="*/ 305307 h 2990629"/>
                <a:gd name="connsiteX63" fmla="*/ 641667 w 3405727"/>
                <a:gd name="connsiteY63" fmla="*/ 489080 h 2990629"/>
                <a:gd name="connsiteX64" fmla="*/ 520987 w 3405727"/>
                <a:gd name="connsiteY64" fmla="*/ 595165 h 2990629"/>
                <a:gd name="connsiteX65" fmla="*/ 406742 w 3405727"/>
                <a:gd name="connsiteY65" fmla="*/ 708281 h 2990629"/>
                <a:gd name="connsiteX66" fmla="*/ 68587 w 3405727"/>
                <a:gd name="connsiteY66" fmla="*/ 1254625 h 2990629"/>
                <a:gd name="connsiteX67" fmla="*/ 16050 w 3405727"/>
                <a:gd name="connsiteY67" fmla="*/ 1407357 h 2990629"/>
                <a:gd name="connsiteX68" fmla="*/ 0 w 3405727"/>
                <a:gd name="connsiteY68" fmla="*/ 1472957 h 2990629"/>
                <a:gd name="connsiteX69" fmla="*/ 0 w 3405727"/>
                <a:gd name="connsiteY69" fmla="*/ 834497 h 2990629"/>
                <a:gd name="connsiteX70" fmla="*/ 2773 w 3405727"/>
                <a:gd name="connsiteY70" fmla="*/ 829707 h 2990629"/>
                <a:gd name="connsiteX71" fmla="*/ 227746 w 3405727"/>
                <a:gd name="connsiteY71" fmla="*/ 539303 h 2990629"/>
                <a:gd name="connsiteX72" fmla="*/ 357979 w 3405727"/>
                <a:gd name="connsiteY72" fmla="*/ 409733 h 2990629"/>
                <a:gd name="connsiteX73" fmla="*/ 503273 w 3405727"/>
                <a:gd name="connsiteY73" fmla="*/ 297611 h 2990629"/>
                <a:gd name="connsiteX74" fmla="*/ 826767 w 3405727"/>
                <a:gd name="connsiteY74" fmla="*/ 129296 h 2990629"/>
                <a:gd name="connsiteX75" fmla="*/ 1174277 w 3405727"/>
                <a:gd name="connsiteY75" fmla="*/ 33296 h 2990629"/>
                <a:gd name="connsiteX76" fmla="*/ 1529815 w 3405727"/>
                <a:gd name="connsiteY76" fmla="*/ 58 h 299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05727" h="2990629">
                  <a:moveTo>
                    <a:pt x="0" y="2398516"/>
                  </a:moveTo>
                  <a:lnTo>
                    <a:pt x="34685" y="2518944"/>
                  </a:lnTo>
                  <a:cubicBezTo>
                    <a:pt x="69582" y="2620981"/>
                    <a:pt x="114165" y="2719966"/>
                    <a:pt x="168103" y="2813843"/>
                  </a:cubicBezTo>
                  <a:cubicBezTo>
                    <a:pt x="195171" y="2860682"/>
                    <a:pt x="224297" y="2906459"/>
                    <a:pt x="255611" y="2950711"/>
                  </a:cubicBezTo>
                  <a:lnTo>
                    <a:pt x="285306" y="2990629"/>
                  </a:lnTo>
                  <a:lnTo>
                    <a:pt x="29051" y="2990629"/>
                  </a:lnTo>
                  <a:lnTo>
                    <a:pt x="0" y="2950561"/>
                  </a:lnTo>
                  <a:close/>
                  <a:moveTo>
                    <a:pt x="1529815" y="58"/>
                  </a:moveTo>
                  <a:cubicBezTo>
                    <a:pt x="1590188" y="-539"/>
                    <a:pt x="1650429" y="3508"/>
                    <a:pt x="1710005" y="11336"/>
                  </a:cubicBezTo>
                  <a:cubicBezTo>
                    <a:pt x="1769649" y="18833"/>
                    <a:pt x="1828562" y="30576"/>
                    <a:pt x="1886680" y="45172"/>
                  </a:cubicBezTo>
                  <a:cubicBezTo>
                    <a:pt x="2002915" y="74563"/>
                    <a:pt x="2115500" y="116492"/>
                    <a:pt x="2223376" y="168173"/>
                  </a:cubicBezTo>
                  <a:cubicBezTo>
                    <a:pt x="2277248" y="194181"/>
                    <a:pt x="2330190" y="222178"/>
                    <a:pt x="2381739" y="252696"/>
                  </a:cubicBezTo>
                  <a:cubicBezTo>
                    <a:pt x="2433421" y="282949"/>
                    <a:pt x="2483909" y="315391"/>
                    <a:pt x="2532871" y="350089"/>
                  </a:cubicBezTo>
                  <a:cubicBezTo>
                    <a:pt x="2630795" y="419486"/>
                    <a:pt x="2723942" y="496312"/>
                    <a:pt x="2810322" y="580834"/>
                  </a:cubicBezTo>
                  <a:cubicBezTo>
                    <a:pt x="2896702" y="665356"/>
                    <a:pt x="2977111" y="756845"/>
                    <a:pt x="3049360" y="855234"/>
                  </a:cubicBezTo>
                  <a:cubicBezTo>
                    <a:pt x="3121873" y="953489"/>
                    <a:pt x="3185896" y="1058777"/>
                    <a:pt x="3240763" y="1169638"/>
                  </a:cubicBezTo>
                  <a:cubicBezTo>
                    <a:pt x="3267963" y="1225168"/>
                    <a:pt x="3292577" y="1282224"/>
                    <a:pt x="3314803" y="1340474"/>
                  </a:cubicBezTo>
                  <a:cubicBezTo>
                    <a:pt x="3320243" y="1355069"/>
                    <a:pt x="3325882" y="1369599"/>
                    <a:pt x="3330791" y="1384460"/>
                  </a:cubicBezTo>
                  <a:lnTo>
                    <a:pt x="3345453" y="1428977"/>
                  </a:lnTo>
                  <a:lnTo>
                    <a:pt x="3358457" y="1474091"/>
                  </a:lnTo>
                  <a:cubicBezTo>
                    <a:pt x="3362703" y="1489151"/>
                    <a:pt x="3366153" y="1504476"/>
                    <a:pt x="3369868" y="1519736"/>
                  </a:cubicBezTo>
                  <a:cubicBezTo>
                    <a:pt x="3398263" y="1642074"/>
                    <a:pt x="3408347" y="1768924"/>
                    <a:pt x="3405163" y="1894713"/>
                  </a:cubicBezTo>
                  <a:cubicBezTo>
                    <a:pt x="3403505" y="1957607"/>
                    <a:pt x="3396936" y="2020434"/>
                    <a:pt x="3385459" y="2082134"/>
                  </a:cubicBezTo>
                  <a:cubicBezTo>
                    <a:pt x="3373915" y="2143834"/>
                    <a:pt x="3357926" y="2204407"/>
                    <a:pt x="3339549" y="2263586"/>
                  </a:cubicBezTo>
                  <a:cubicBezTo>
                    <a:pt x="3321238" y="2322897"/>
                    <a:pt x="3301600" y="2380683"/>
                    <a:pt x="3278379" y="2438999"/>
                  </a:cubicBezTo>
                  <a:cubicBezTo>
                    <a:pt x="3266770" y="2468124"/>
                    <a:pt x="3254164" y="2497315"/>
                    <a:pt x="3239900" y="2526175"/>
                  </a:cubicBezTo>
                  <a:cubicBezTo>
                    <a:pt x="3225371" y="2554969"/>
                    <a:pt x="3209315" y="2583629"/>
                    <a:pt x="3190407" y="2611095"/>
                  </a:cubicBezTo>
                  <a:cubicBezTo>
                    <a:pt x="3171765" y="2638695"/>
                    <a:pt x="3150468" y="2665166"/>
                    <a:pt x="3127049" y="2689448"/>
                  </a:cubicBezTo>
                  <a:cubicBezTo>
                    <a:pt x="3115306" y="2701523"/>
                    <a:pt x="3103099" y="2713199"/>
                    <a:pt x="3090560" y="2724279"/>
                  </a:cubicBezTo>
                  <a:cubicBezTo>
                    <a:pt x="3078020" y="2735292"/>
                    <a:pt x="3065083" y="2745575"/>
                    <a:pt x="3052080" y="2755460"/>
                  </a:cubicBezTo>
                  <a:cubicBezTo>
                    <a:pt x="2999801" y="2794869"/>
                    <a:pt x="2946858" y="2824392"/>
                    <a:pt x="2898626" y="2853649"/>
                  </a:cubicBezTo>
                  <a:cubicBezTo>
                    <a:pt x="2850129" y="2882575"/>
                    <a:pt x="2805413" y="2911302"/>
                    <a:pt x="2763748" y="2943015"/>
                  </a:cubicBezTo>
                  <a:lnTo>
                    <a:pt x="2705681" y="2990629"/>
                  </a:lnTo>
                  <a:lnTo>
                    <a:pt x="2419819" y="2990629"/>
                  </a:lnTo>
                  <a:lnTo>
                    <a:pt x="2444103" y="2964245"/>
                  </a:lnTo>
                  <a:lnTo>
                    <a:pt x="2475218" y="2932334"/>
                  </a:lnTo>
                  <a:cubicBezTo>
                    <a:pt x="2485700" y="2921719"/>
                    <a:pt x="2497244" y="2910573"/>
                    <a:pt x="2508589" y="2899958"/>
                  </a:cubicBezTo>
                  <a:cubicBezTo>
                    <a:pt x="2554101" y="2857099"/>
                    <a:pt x="2604125" y="2818354"/>
                    <a:pt x="2656404" y="2784386"/>
                  </a:cubicBezTo>
                  <a:cubicBezTo>
                    <a:pt x="2708616" y="2750352"/>
                    <a:pt x="2763417" y="2721957"/>
                    <a:pt x="2815497" y="2696347"/>
                  </a:cubicBezTo>
                  <a:cubicBezTo>
                    <a:pt x="2841504" y="2683609"/>
                    <a:pt x="2866847" y="2671270"/>
                    <a:pt x="2890664" y="2658731"/>
                  </a:cubicBezTo>
                  <a:cubicBezTo>
                    <a:pt x="2914549" y="2646258"/>
                    <a:pt x="2937039" y="2633652"/>
                    <a:pt x="2957473" y="2619787"/>
                  </a:cubicBezTo>
                  <a:cubicBezTo>
                    <a:pt x="2998606" y="2592320"/>
                    <a:pt x="3031911" y="2559679"/>
                    <a:pt x="3059178" y="2519408"/>
                  </a:cubicBezTo>
                  <a:cubicBezTo>
                    <a:pt x="3086247" y="2479137"/>
                    <a:pt x="3107610" y="2432166"/>
                    <a:pt x="3123599" y="2381810"/>
                  </a:cubicBezTo>
                  <a:cubicBezTo>
                    <a:pt x="3139455" y="2331455"/>
                    <a:pt x="3149606" y="2277186"/>
                    <a:pt x="3155312" y="2223447"/>
                  </a:cubicBezTo>
                  <a:cubicBezTo>
                    <a:pt x="3160818" y="2169509"/>
                    <a:pt x="3162012" y="2115505"/>
                    <a:pt x="3160884" y="2061966"/>
                  </a:cubicBezTo>
                  <a:cubicBezTo>
                    <a:pt x="3159225" y="2008360"/>
                    <a:pt x="3155643" y="1955351"/>
                    <a:pt x="3150535" y="1902607"/>
                  </a:cubicBezTo>
                  <a:cubicBezTo>
                    <a:pt x="3145426" y="1849864"/>
                    <a:pt x="3137664" y="1797518"/>
                    <a:pt x="3126783" y="1745770"/>
                  </a:cubicBezTo>
                  <a:cubicBezTo>
                    <a:pt x="3116035" y="1693955"/>
                    <a:pt x="3103231" y="1642737"/>
                    <a:pt x="3089631" y="1591719"/>
                  </a:cubicBezTo>
                  <a:cubicBezTo>
                    <a:pt x="3062430" y="1489681"/>
                    <a:pt x="3030452" y="1387843"/>
                    <a:pt x="2988522" y="1289124"/>
                  </a:cubicBezTo>
                  <a:cubicBezTo>
                    <a:pt x="2946593" y="1190470"/>
                    <a:pt x="2896702" y="1094338"/>
                    <a:pt x="2839580" y="1002185"/>
                  </a:cubicBezTo>
                  <a:cubicBezTo>
                    <a:pt x="2810853" y="956209"/>
                    <a:pt x="2780666" y="910963"/>
                    <a:pt x="2748755" y="866843"/>
                  </a:cubicBezTo>
                  <a:cubicBezTo>
                    <a:pt x="2716843" y="822725"/>
                    <a:pt x="2682809" y="779999"/>
                    <a:pt x="2647447" y="738401"/>
                  </a:cubicBezTo>
                  <a:cubicBezTo>
                    <a:pt x="2576924" y="655007"/>
                    <a:pt x="2499566" y="576920"/>
                    <a:pt x="2416172" y="505931"/>
                  </a:cubicBezTo>
                  <a:cubicBezTo>
                    <a:pt x="2332977" y="434678"/>
                    <a:pt x="2243346" y="370855"/>
                    <a:pt x="2148407" y="316586"/>
                  </a:cubicBezTo>
                  <a:cubicBezTo>
                    <a:pt x="2136465" y="309951"/>
                    <a:pt x="2124590" y="303118"/>
                    <a:pt x="2112581" y="296683"/>
                  </a:cubicBezTo>
                  <a:lnTo>
                    <a:pt x="2076292" y="277708"/>
                  </a:lnTo>
                  <a:lnTo>
                    <a:pt x="2039404" y="259928"/>
                  </a:lnTo>
                  <a:cubicBezTo>
                    <a:pt x="2027064" y="254089"/>
                    <a:pt x="2014525" y="248782"/>
                    <a:pt x="2002118" y="243143"/>
                  </a:cubicBezTo>
                  <a:cubicBezTo>
                    <a:pt x="1952228" y="221249"/>
                    <a:pt x="1900944" y="202673"/>
                    <a:pt x="1848996" y="186949"/>
                  </a:cubicBezTo>
                  <a:cubicBezTo>
                    <a:pt x="1797049" y="171292"/>
                    <a:pt x="1744107" y="159284"/>
                    <a:pt x="1690766" y="150592"/>
                  </a:cubicBezTo>
                  <a:cubicBezTo>
                    <a:pt x="1637359" y="142034"/>
                    <a:pt x="1583554" y="137457"/>
                    <a:pt x="1529815" y="136793"/>
                  </a:cubicBezTo>
                  <a:cubicBezTo>
                    <a:pt x="1420613" y="135997"/>
                    <a:pt x="1311344" y="150393"/>
                    <a:pt x="1206321" y="179452"/>
                  </a:cubicBezTo>
                  <a:cubicBezTo>
                    <a:pt x="1101166" y="208246"/>
                    <a:pt x="1000854" y="252298"/>
                    <a:pt x="906711" y="305307"/>
                  </a:cubicBezTo>
                  <a:cubicBezTo>
                    <a:pt x="812503" y="358449"/>
                    <a:pt x="724332" y="420879"/>
                    <a:pt x="641667" y="489080"/>
                  </a:cubicBezTo>
                  <a:cubicBezTo>
                    <a:pt x="600202" y="523115"/>
                    <a:pt x="560727" y="559338"/>
                    <a:pt x="520987" y="595165"/>
                  </a:cubicBezTo>
                  <a:cubicBezTo>
                    <a:pt x="481247" y="630991"/>
                    <a:pt x="442502" y="668209"/>
                    <a:pt x="406742" y="708281"/>
                  </a:cubicBezTo>
                  <a:cubicBezTo>
                    <a:pt x="262709" y="867706"/>
                    <a:pt x="147735" y="1054199"/>
                    <a:pt x="68587" y="1254625"/>
                  </a:cubicBezTo>
                  <a:cubicBezTo>
                    <a:pt x="48783" y="1304714"/>
                    <a:pt x="31235" y="1355700"/>
                    <a:pt x="16050" y="1407357"/>
                  </a:cubicBezTo>
                  <a:lnTo>
                    <a:pt x="0" y="1472957"/>
                  </a:lnTo>
                  <a:lnTo>
                    <a:pt x="0" y="834497"/>
                  </a:lnTo>
                  <a:lnTo>
                    <a:pt x="2773" y="829707"/>
                  </a:lnTo>
                  <a:cubicBezTo>
                    <a:pt x="68952" y="726310"/>
                    <a:pt x="144252" y="628967"/>
                    <a:pt x="227746" y="539303"/>
                  </a:cubicBezTo>
                  <a:cubicBezTo>
                    <a:pt x="269676" y="494653"/>
                    <a:pt x="312534" y="450866"/>
                    <a:pt x="357979" y="409733"/>
                  </a:cubicBezTo>
                  <a:cubicBezTo>
                    <a:pt x="403426" y="368600"/>
                    <a:pt x="452719" y="331911"/>
                    <a:pt x="503273" y="297611"/>
                  </a:cubicBezTo>
                  <a:cubicBezTo>
                    <a:pt x="604581" y="229078"/>
                    <a:pt x="713717" y="172951"/>
                    <a:pt x="826767" y="129296"/>
                  </a:cubicBezTo>
                  <a:cubicBezTo>
                    <a:pt x="939817" y="85509"/>
                    <a:pt x="1056715" y="54659"/>
                    <a:pt x="1174277" y="33296"/>
                  </a:cubicBezTo>
                  <a:cubicBezTo>
                    <a:pt x="1291971" y="12000"/>
                    <a:pt x="1410860" y="986"/>
                    <a:pt x="1529815" y="5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AD44A17B-31B1-434F-8B3F-488316AA8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17890" cy="2949310"/>
            </a:xfrm>
            <a:custGeom>
              <a:avLst/>
              <a:gdLst>
                <a:gd name="connsiteX0" fmla="*/ 0 w 3417890"/>
                <a:gd name="connsiteY0" fmla="*/ 1953986 h 2966488"/>
                <a:gd name="connsiteX1" fmla="*/ 3650 w 3417890"/>
                <a:gd name="connsiteY1" fmla="*/ 2036794 h 2966488"/>
                <a:gd name="connsiteX2" fmla="*/ 97711 w 3417890"/>
                <a:gd name="connsiteY2" fmla="*/ 2451281 h 2966488"/>
                <a:gd name="connsiteX3" fmla="*/ 373570 w 3417890"/>
                <a:gd name="connsiteY3" fmla="*/ 2919471 h 2966488"/>
                <a:gd name="connsiteX4" fmla="*/ 418218 w 3417890"/>
                <a:gd name="connsiteY4" fmla="*/ 2966488 h 2966488"/>
                <a:gd name="connsiteX5" fmla="*/ 0 w 3417890"/>
                <a:gd name="connsiteY5" fmla="*/ 2966488 h 2966488"/>
                <a:gd name="connsiteX6" fmla="*/ 1526033 w 3417890"/>
                <a:gd name="connsiteY6" fmla="*/ 0 h 2966488"/>
                <a:gd name="connsiteX7" fmla="*/ 3362636 w 3417890"/>
                <a:gd name="connsiteY7" fmla="*/ 2324034 h 2966488"/>
                <a:gd name="connsiteX8" fmla="*/ 2754079 w 3417890"/>
                <a:gd name="connsiteY8" fmla="*/ 2933084 h 2966488"/>
                <a:gd name="connsiteX9" fmla="*/ 2713560 w 3417890"/>
                <a:gd name="connsiteY9" fmla="*/ 2966488 h 2966488"/>
                <a:gd name="connsiteX10" fmla="*/ 2248047 w 3417890"/>
                <a:gd name="connsiteY10" fmla="*/ 2966488 h 2966488"/>
                <a:gd name="connsiteX11" fmla="*/ 2395207 w 3417890"/>
                <a:gd name="connsiteY11" fmla="*/ 2809141 h 2966488"/>
                <a:gd name="connsiteX12" fmla="*/ 2822595 w 3417890"/>
                <a:gd name="connsiteY12" fmla="*/ 2501371 h 2966488"/>
                <a:gd name="connsiteX13" fmla="*/ 2960458 w 3417890"/>
                <a:gd name="connsiteY13" fmla="*/ 2413398 h 2966488"/>
                <a:gd name="connsiteX14" fmla="*/ 3043189 w 3417890"/>
                <a:gd name="connsiteY14" fmla="*/ 2234668 h 2966488"/>
                <a:gd name="connsiteX15" fmla="*/ 3047966 w 3417890"/>
                <a:gd name="connsiteY15" fmla="*/ 1613687 h 2966488"/>
                <a:gd name="connsiteX16" fmla="*/ 2759170 w 3417890"/>
                <a:gd name="connsiteY16" fmla="*/ 1025348 h 2966488"/>
                <a:gd name="connsiteX17" fmla="*/ 2179655 w 3417890"/>
                <a:gd name="connsiteY17" fmla="*/ 518811 h 2966488"/>
                <a:gd name="connsiteX18" fmla="*/ 1526033 w 3417890"/>
                <a:gd name="connsiteY18" fmla="*/ 331721 h 2966488"/>
                <a:gd name="connsiteX19" fmla="*/ 447145 w 3417890"/>
                <a:gd name="connsiteY19" fmla="*/ 787106 h 2966488"/>
                <a:gd name="connsiteX20" fmla="*/ 118145 w 3417890"/>
                <a:gd name="connsiteY20" fmla="*/ 1283758 h 2966488"/>
                <a:gd name="connsiteX21" fmla="*/ 4939 w 3417890"/>
                <a:gd name="connsiteY21" fmla="*/ 1736003 h 2966488"/>
                <a:gd name="connsiteX22" fmla="*/ 0 w 3417890"/>
                <a:gd name="connsiteY22" fmla="*/ 1838243 h 2966488"/>
                <a:gd name="connsiteX23" fmla="*/ 0 w 3417890"/>
                <a:gd name="connsiteY23" fmla="*/ 812148 h 2966488"/>
                <a:gd name="connsiteX24" fmla="*/ 90445 w 3417890"/>
                <a:gd name="connsiteY24" fmla="*/ 689050 h 2966488"/>
                <a:gd name="connsiteX25" fmla="*/ 1526033 w 3417890"/>
                <a:gd name="connsiteY25" fmla="*/ 0 h 296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17890" h="2966488">
                  <a:moveTo>
                    <a:pt x="0" y="1953986"/>
                  </a:moveTo>
                  <a:lnTo>
                    <a:pt x="3650" y="2036794"/>
                  </a:lnTo>
                  <a:cubicBezTo>
                    <a:pt x="16269" y="2179080"/>
                    <a:pt x="47754" y="2317979"/>
                    <a:pt x="97711" y="2451281"/>
                  </a:cubicBezTo>
                  <a:cubicBezTo>
                    <a:pt x="161932" y="2622780"/>
                    <a:pt x="254747" y="2780348"/>
                    <a:pt x="373570" y="2919471"/>
                  </a:cubicBezTo>
                  <a:lnTo>
                    <a:pt x="418218" y="2966488"/>
                  </a:lnTo>
                  <a:lnTo>
                    <a:pt x="0" y="2966488"/>
                  </a:lnTo>
                  <a:close/>
                  <a:moveTo>
                    <a:pt x="1526033" y="0"/>
                  </a:moveTo>
                  <a:cubicBezTo>
                    <a:pt x="2553570" y="0"/>
                    <a:pt x="3682481" y="1179399"/>
                    <a:pt x="3362636" y="2324034"/>
                  </a:cubicBezTo>
                  <a:cubicBezTo>
                    <a:pt x="3239684" y="2764061"/>
                    <a:pt x="3030076" y="2721132"/>
                    <a:pt x="2754079" y="2933084"/>
                  </a:cubicBezTo>
                  <a:lnTo>
                    <a:pt x="2713560" y="2966488"/>
                  </a:lnTo>
                  <a:lnTo>
                    <a:pt x="2248047" y="2966488"/>
                  </a:lnTo>
                  <a:lnTo>
                    <a:pt x="2395207" y="2809141"/>
                  </a:lnTo>
                  <a:cubicBezTo>
                    <a:pt x="2559076" y="2642352"/>
                    <a:pt x="2711402" y="2560882"/>
                    <a:pt x="2822595" y="2501371"/>
                  </a:cubicBezTo>
                  <a:cubicBezTo>
                    <a:pt x="2893052" y="2463621"/>
                    <a:pt x="2934252" y="2440931"/>
                    <a:pt x="2960458" y="2413398"/>
                  </a:cubicBezTo>
                  <a:cubicBezTo>
                    <a:pt x="2991242" y="2381089"/>
                    <a:pt x="3019106" y="2320915"/>
                    <a:pt x="3043189" y="2234668"/>
                  </a:cubicBezTo>
                  <a:cubicBezTo>
                    <a:pt x="3098918" y="2035171"/>
                    <a:pt x="3100511" y="1826254"/>
                    <a:pt x="3047966" y="1613687"/>
                  </a:cubicBezTo>
                  <a:cubicBezTo>
                    <a:pt x="2998075" y="1412001"/>
                    <a:pt x="2898227" y="1208590"/>
                    <a:pt x="2759170" y="1025348"/>
                  </a:cubicBezTo>
                  <a:cubicBezTo>
                    <a:pt x="2601935" y="818155"/>
                    <a:pt x="2401509" y="643007"/>
                    <a:pt x="2179655" y="518811"/>
                  </a:cubicBezTo>
                  <a:cubicBezTo>
                    <a:pt x="1960985" y="396406"/>
                    <a:pt x="1734950" y="331721"/>
                    <a:pt x="1526033" y="331721"/>
                  </a:cubicBezTo>
                  <a:cubicBezTo>
                    <a:pt x="1118813" y="331721"/>
                    <a:pt x="735676" y="493468"/>
                    <a:pt x="447145" y="787106"/>
                  </a:cubicBezTo>
                  <a:cubicBezTo>
                    <a:pt x="306164" y="930543"/>
                    <a:pt x="195502" y="1097663"/>
                    <a:pt x="118145" y="1283758"/>
                  </a:cubicBezTo>
                  <a:cubicBezTo>
                    <a:pt x="58037" y="1428405"/>
                    <a:pt x="20134" y="1579955"/>
                    <a:pt x="4939" y="1736003"/>
                  </a:cubicBezTo>
                  <a:lnTo>
                    <a:pt x="0" y="1838243"/>
                  </a:lnTo>
                  <a:lnTo>
                    <a:pt x="0" y="812148"/>
                  </a:lnTo>
                  <a:lnTo>
                    <a:pt x="90445" y="689050"/>
                  </a:lnTo>
                  <a:cubicBezTo>
                    <a:pt x="431676" y="268232"/>
                    <a:pt x="948081" y="0"/>
                    <a:pt x="152603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E89C250B-5ADB-4172-AD75-5677A112C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17890" cy="2949310"/>
            </a:xfrm>
            <a:custGeom>
              <a:avLst/>
              <a:gdLst>
                <a:gd name="connsiteX0" fmla="*/ 1526033 w 3417890"/>
                <a:gd name="connsiteY0" fmla="*/ 0 h 2966488"/>
                <a:gd name="connsiteX1" fmla="*/ 3362636 w 3417890"/>
                <a:gd name="connsiteY1" fmla="*/ 2324034 h 2966488"/>
                <a:gd name="connsiteX2" fmla="*/ 2754079 w 3417890"/>
                <a:gd name="connsiteY2" fmla="*/ 2933084 h 2966488"/>
                <a:gd name="connsiteX3" fmla="*/ 2713560 w 3417890"/>
                <a:gd name="connsiteY3" fmla="*/ 2966488 h 2966488"/>
                <a:gd name="connsiteX4" fmla="*/ 2157350 w 3417890"/>
                <a:gd name="connsiteY4" fmla="*/ 2966488 h 2966488"/>
                <a:gd name="connsiteX5" fmla="*/ 2163135 w 3417890"/>
                <a:gd name="connsiteY5" fmla="*/ 2960207 h 2966488"/>
                <a:gd name="connsiteX6" fmla="*/ 2347903 w 3417890"/>
                <a:gd name="connsiteY6" fmla="*/ 2762701 h 2966488"/>
                <a:gd name="connsiteX7" fmla="*/ 2791280 w 3417890"/>
                <a:gd name="connsiteY7" fmla="*/ 2442922 h 2966488"/>
                <a:gd name="connsiteX8" fmla="*/ 2912425 w 3417890"/>
                <a:gd name="connsiteY8" fmla="*/ 2367688 h 2966488"/>
                <a:gd name="connsiteX9" fmla="*/ 2979300 w 3417890"/>
                <a:gd name="connsiteY9" fmla="*/ 2216888 h 2966488"/>
                <a:gd name="connsiteX10" fmla="*/ 2983612 w 3417890"/>
                <a:gd name="connsiteY10" fmla="*/ 1629676 h 2966488"/>
                <a:gd name="connsiteX11" fmla="*/ 2706361 w 3417890"/>
                <a:gd name="connsiteY11" fmla="*/ 1065486 h 2966488"/>
                <a:gd name="connsiteX12" fmla="*/ 2147279 w 3417890"/>
                <a:gd name="connsiteY12" fmla="*/ 576729 h 2966488"/>
                <a:gd name="connsiteX13" fmla="*/ 1526033 w 3417890"/>
                <a:gd name="connsiteY13" fmla="*/ 398065 h 2966488"/>
                <a:gd name="connsiteX14" fmla="*/ 494515 w 3417890"/>
                <a:gd name="connsiteY14" fmla="*/ 833613 h 2966488"/>
                <a:gd name="connsiteX15" fmla="*/ 179447 w 3417890"/>
                <a:gd name="connsiteY15" fmla="*/ 1309235 h 2966488"/>
                <a:gd name="connsiteX16" fmla="*/ 63743 w 3417890"/>
                <a:gd name="connsiteY16" fmla="*/ 1893460 h 2966488"/>
                <a:gd name="connsiteX17" fmla="*/ 159809 w 3417890"/>
                <a:gd name="connsiteY17" fmla="*/ 2427994 h 2966488"/>
                <a:gd name="connsiteX18" fmla="*/ 423991 w 3417890"/>
                <a:gd name="connsiteY18" fmla="*/ 2876348 h 2966488"/>
                <a:gd name="connsiteX19" fmla="*/ 509568 w 3417890"/>
                <a:gd name="connsiteY19" fmla="*/ 2966488 h 2966488"/>
                <a:gd name="connsiteX20" fmla="*/ 0 w 3417890"/>
                <a:gd name="connsiteY20" fmla="*/ 2966488 h 2966488"/>
                <a:gd name="connsiteX21" fmla="*/ 0 w 3417890"/>
                <a:gd name="connsiteY21" fmla="*/ 812148 h 2966488"/>
                <a:gd name="connsiteX22" fmla="*/ 90445 w 3417890"/>
                <a:gd name="connsiteY22" fmla="*/ 689050 h 2966488"/>
                <a:gd name="connsiteX23" fmla="*/ 1526033 w 3417890"/>
                <a:gd name="connsiteY23" fmla="*/ 0 h 296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17890" h="2966488">
                  <a:moveTo>
                    <a:pt x="1526033" y="0"/>
                  </a:moveTo>
                  <a:cubicBezTo>
                    <a:pt x="2553570" y="0"/>
                    <a:pt x="3682481" y="1179399"/>
                    <a:pt x="3362636" y="2324034"/>
                  </a:cubicBezTo>
                  <a:cubicBezTo>
                    <a:pt x="3239684" y="2764061"/>
                    <a:pt x="3030076" y="2721132"/>
                    <a:pt x="2754079" y="2933084"/>
                  </a:cubicBezTo>
                  <a:lnTo>
                    <a:pt x="2713560" y="2966488"/>
                  </a:lnTo>
                  <a:lnTo>
                    <a:pt x="2157350" y="2966488"/>
                  </a:lnTo>
                  <a:lnTo>
                    <a:pt x="2163135" y="2960207"/>
                  </a:lnTo>
                  <a:cubicBezTo>
                    <a:pt x="2221850" y="2895786"/>
                    <a:pt x="2282554" y="2829177"/>
                    <a:pt x="2347903" y="2762701"/>
                  </a:cubicBezTo>
                  <a:cubicBezTo>
                    <a:pt x="2518806" y="2588746"/>
                    <a:pt x="2676306" y="2504423"/>
                    <a:pt x="2791280" y="2442922"/>
                  </a:cubicBezTo>
                  <a:cubicBezTo>
                    <a:pt x="2847673" y="2412669"/>
                    <a:pt x="2892256" y="2388852"/>
                    <a:pt x="2912425" y="2367688"/>
                  </a:cubicBezTo>
                  <a:cubicBezTo>
                    <a:pt x="2934982" y="2344003"/>
                    <a:pt x="2958733" y="2290463"/>
                    <a:pt x="2979300" y="2216888"/>
                  </a:cubicBezTo>
                  <a:cubicBezTo>
                    <a:pt x="3031977" y="2028537"/>
                    <a:pt x="3033370" y="1830964"/>
                    <a:pt x="2983612" y="1629676"/>
                  </a:cubicBezTo>
                  <a:cubicBezTo>
                    <a:pt x="2935844" y="1436681"/>
                    <a:pt x="2839977" y="1241564"/>
                    <a:pt x="2706361" y="1065486"/>
                  </a:cubicBezTo>
                  <a:cubicBezTo>
                    <a:pt x="2554565" y="865525"/>
                    <a:pt x="2361238" y="696481"/>
                    <a:pt x="2147279" y="576729"/>
                  </a:cubicBezTo>
                  <a:cubicBezTo>
                    <a:pt x="1938428" y="459831"/>
                    <a:pt x="1723605" y="398065"/>
                    <a:pt x="1526033" y="398065"/>
                  </a:cubicBezTo>
                  <a:cubicBezTo>
                    <a:pt x="1136792" y="398065"/>
                    <a:pt x="770374" y="552713"/>
                    <a:pt x="494515" y="833613"/>
                  </a:cubicBezTo>
                  <a:cubicBezTo>
                    <a:pt x="359505" y="971012"/>
                    <a:pt x="253487" y="1131034"/>
                    <a:pt x="179447" y="1309235"/>
                  </a:cubicBezTo>
                  <a:cubicBezTo>
                    <a:pt x="102687" y="1494003"/>
                    <a:pt x="63743" y="1690580"/>
                    <a:pt x="63743" y="1893460"/>
                  </a:cubicBezTo>
                  <a:cubicBezTo>
                    <a:pt x="63743" y="2077897"/>
                    <a:pt x="96052" y="2257689"/>
                    <a:pt x="159809" y="2427994"/>
                  </a:cubicBezTo>
                  <a:cubicBezTo>
                    <a:pt x="221310" y="2592262"/>
                    <a:pt x="310211" y="2743063"/>
                    <a:pt x="423991" y="2876348"/>
                  </a:cubicBezTo>
                  <a:lnTo>
                    <a:pt x="509568" y="2966488"/>
                  </a:lnTo>
                  <a:lnTo>
                    <a:pt x="0" y="2966488"/>
                  </a:lnTo>
                  <a:lnTo>
                    <a:pt x="0" y="812148"/>
                  </a:lnTo>
                  <a:lnTo>
                    <a:pt x="90445" y="689050"/>
                  </a:lnTo>
                  <a:cubicBezTo>
                    <a:pt x="431676" y="268232"/>
                    <a:pt x="948081" y="0"/>
                    <a:pt x="152603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7" name="Freeform: Shape 46">
              <a:extLst>
                <a:ext uri="{FF2B5EF4-FFF2-40B4-BE49-F238E27FC236}">
                  <a16:creationId xmlns:a16="http://schemas.microsoft.com/office/drawing/2014/main" id="{0DBADFCF-E338-4B63-B2DF-02E748832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881713"/>
              <a:ext cx="3462418" cy="2976353"/>
            </a:xfrm>
            <a:custGeom>
              <a:avLst/>
              <a:gdLst>
                <a:gd name="connsiteX0" fmla="*/ 0 w 3462418"/>
                <a:gd name="connsiteY0" fmla="*/ 2730212 h 2993689"/>
                <a:gd name="connsiteX1" fmla="*/ 55451 w 3462418"/>
                <a:gd name="connsiteY1" fmla="*/ 2830720 h 2993689"/>
                <a:gd name="connsiteX2" fmla="*/ 152058 w 3462418"/>
                <a:gd name="connsiteY2" fmla="*/ 2972167 h 2993689"/>
                <a:gd name="connsiteX3" fmla="*/ 170061 w 3462418"/>
                <a:gd name="connsiteY3" fmla="*/ 2993689 h 2993689"/>
                <a:gd name="connsiteX4" fmla="*/ 0 w 3462418"/>
                <a:gd name="connsiteY4" fmla="*/ 2993689 h 2993689"/>
                <a:gd name="connsiteX5" fmla="*/ 1541758 w 3462418"/>
                <a:gd name="connsiteY5" fmla="*/ 0 h 2993689"/>
                <a:gd name="connsiteX6" fmla="*/ 3462418 w 3462418"/>
                <a:gd name="connsiteY6" fmla="*/ 1920662 h 2993689"/>
                <a:gd name="connsiteX7" fmla="*/ 3230610 w 3462418"/>
                <a:gd name="connsiteY7" fmla="*/ 2836173 h 2993689"/>
                <a:gd name="connsiteX8" fmla="*/ 3134917 w 3462418"/>
                <a:gd name="connsiteY8" fmla="*/ 2993689 h 2993689"/>
                <a:gd name="connsiteX9" fmla="*/ 2620198 w 3462418"/>
                <a:gd name="connsiteY9" fmla="*/ 2993689 h 2993689"/>
                <a:gd name="connsiteX10" fmla="*/ 2647978 w 3462418"/>
                <a:gd name="connsiteY10" fmla="*/ 2965249 h 2993689"/>
                <a:gd name="connsiteX11" fmla="*/ 2948384 w 3462418"/>
                <a:gd name="connsiteY11" fmla="*/ 2745916 h 2993689"/>
                <a:gd name="connsiteX12" fmla="*/ 3099450 w 3462418"/>
                <a:gd name="connsiteY12" fmla="*/ 2653232 h 2993689"/>
                <a:gd name="connsiteX13" fmla="*/ 3212964 w 3462418"/>
                <a:gd name="connsiteY13" fmla="*/ 2536069 h 2993689"/>
                <a:gd name="connsiteX14" fmla="*/ 3283488 w 3462418"/>
                <a:gd name="connsiteY14" fmla="*/ 2387060 h 2993689"/>
                <a:gd name="connsiteX15" fmla="*/ 3325484 w 3462418"/>
                <a:gd name="connsiteY15" fmla="*/ 2221531 h 2993689"/>
                <a:gd name="connsiteX16" fmla="*/ 3332716 w 3462418"/>
                <a:gd name="connsiteY16" fmla="*/ 2179270 h 2993689"/>
                <a:gd name="connsiteX17" fmla="*/ 3338819 w 3462418"/>
                <a:gd name="connsiteY17" fmla="*/ 2136943 h 2993689"/>
                <a:gd name="connsiteX18" fmla="*/ 3343397 w 3462418"/>
                <a:gd name="connsiteY18" fmla="*/ 2094483 h 2993689"/>
                <a:gd name="connsiteX19" fmla="*/ 3346714 w 3462418"/>
                <a:gd name="connsiteY19" fmla="*/ 2051956 h 2993689"/>
                <a:gd name="connsiteX20" fmla="*/ 3348572 w 3462418"/>
                <a:gd name="connsiteY20" fmla="*/ 1881717 h 2993689"/>
                <a:gd name="connsiteX21" fmla="*/ 3345985 w 3462418"/>
                <a:gd name="connsiteY21" fmla="*/ 1839257 h 2993689"/>
                <a:gd name="connsiteX22" fmla="*/ 3342070 w 3462418"/>
                <a:gd name="connsiteY22" fmla="*/ 1796929 h 2993689"/>
                <a:gd name="connsiteX23" fmla="*/ 3337227 w 3462418"/>
                <a:gd name="connsiteY23" fmla="*/ 1754668 h 2993689"/>
                <a:gd name="connsiteX24" fmla="*/ 3331256 w 3462418"/>
                <a:gd name="connsiteY24" fmla="*/ 1712540 h 2993689"/>
                <a:gd name="connsiteX25" fmla="*/ 3296492 w 3462418"/>
                <a:gd name="connsiteY25" fmla="*/ 1545817 h 2993689"/>
                <a:gd name="connsiteX26" fmla="*/ 3179195 w 3462418"/>
                <a:gd name="connsiteY26" fmla="*/ 1224313 h 2993689"/>
                <a:gd name="connsiteX27" fmla="*/ 3099716 w 3462418"/>
                <a:gd name="connsiteY27" fmla="*/ 1071125 h 2993689"/>
                <a:gd name="connsiteX28" fmla="*/ 3008160 w 3462418"/>
                <a:gd name="connsiteY28" fmla="*/ 923576 h 2993689"/>
                <a:gd name="connsiteX29" fmla="*/ 2905327 w 3462418"/>
                <a:gd name="connsiteY29" fmla="*/ 782330 h 2993689"/>
                <a:gd name="connsiteX30" fmla="*/ 2791481 w 3462418"/>
                <a:gd name="connsiteY30" fmla="*/ 648448 h 2993689"/>
                <a:gd name="connsiteX31" fmla="*/ 2667418 w 3462418"/>
                <a:gd name="connsiteY31" fmla="*/ 522526 h 2993689"/>
                <a:gd name="connsiteX32" fmla="*/ 2532739 w 3462418"/>
                <a:gd name="connsiteY32" fmla="*/ 406557 h 2993689"/>
                <a:gd name="connsiteX33" fmla="*/ 2388109 w 3462418"/>
                <a:gd name="connsiteY33" fmla="*/ 301601 h 2993689"/>
                <a:gd name="connsiteX34" fmla="*/ 2233527 w 3462418"/>
                <a:gd name="connsiteY34" fmla="*/ 210377 h 2993689"/>
                <a:gd name="connsiteX35" fmla="*/ 2069922 w 3462418"/>
                <a:gd name="connsiteY35" fmla="*/ 134811 h 2993689"/>
                <a:gd name="connsiteX36" fmla="*/ 1898423 w 3462418"/>
                <a:gd name="connsiteY36" fmla="*/ 77623 h 2993689"/>
                <a:gd name="connsiteX37" fmla="*/ 1540032 w 3462418"/>
                <a:gd name="connsiteY37" fmla="*/ 28926 h 2993689"/>
                <a:gd name="connsiteX38" fmla="*/ 1179784 w 3462418"/>
                <a:gd name="connsiteY38" fmla="*/ 68866 h 2993689"/>
                <a:gd name="connsiteX39" fmla="*/ 1168705 w 3462418"/>
                <a:gd name="connsiteY39" fmla="*/ 71121 h 2993689"/>
                <a:gd name="connsiteX40" fmla="*/ 1157758 w 3462418"/>
                <a:gd name="connsiteY40" fmla="*/ 73908 h 2993689"/>
                <a:gd name="connsiteX41" fmla="*/ 1135798 w 3462418"/>
                <a:gd name="connsiteY41" fmla="*/ 79547 h 2993689"/>
                <a:gd name="connsiteX42" fmla="*/ 1092011 w 3462418"/>
                <a:gd name="connsiteY42" fmla="*/ 90958 h 2993689"/>
                <a:gd name="connsiteX43" fmla="*/ 1048754 w 3462418"/>
                <a:gd name="connsiteY43" fmla="*/ 104028 h 2993689"/>
                <a:gd name="connsiteX44" fmla="*/ 1005763 w 3462418"/>
                <a:gd name="connsiteY44" fmla="*/ 117827 h 2993689"/>
                <a:gd name="connsiteX45" fmla="*/ 963303 w 3462418"/>
                <a:gd name="connsiteY45" fmla="*/ 133153 h 2993689"/>
                <a:gd name="connsiteX46" fmla="*/ 921175 w 3462418"/>
                <a:gd name="connsiteY46" fmla="*/ 149142 h 2993689"/>
                <a:gd name="connsiteX47" fmla="*/ 879776 w 3462418"/>
                <a:gd name="connsiteY47" fmla="*/ 166789 h 2993689"/>
                <a:gd name="connsiteX48" fmla="*/ 838709 w 3462418"/>
                <a:gd name="connsiteY48" fmla="*/ 185034 h 2993689"/>
                <a:gd name="connsiteX49" fmla="*/ 274453 w 3462418"/>
                <a:gd name="connsiteY49" fmla="*/ 607845 h 2993689"/>
                <a:gd name="connsiteX50" fmla="*/ 67351 w 3462418"/>
                <a:gd name="connsiteY50" fmla="*/ 886581 h 2993689"/>
                <a:gd name="connsiteX51" fmla="*/ 0 w 3462418"/>
                <a:gd name="connsiteY51" fmla="*/ 1008513 h 2993689"/>
                <a:gd name="connsiteX52" fmla="*/ 0 w 3462418"/>
                <a:gd name="connsiteY52" fmla="*/ 778734 h 2993689"/>
                <a:gd name="connsiteX53" fmla="*/ 59674 w 3462418"/>
                <a:gd name="connsiteY53" fmla="*/ 698933 h 2993689"/>
                <a:gd name="connsiteX54" fmla="*/ 1541758 w 3462418"/>
                <a:gd name="connsiteY54" fmla="*/ 0 h 299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462418" h="2993689">
                  <a:moveTo>
                    <a:pt x="0" y="2730212"/>
                  </a:moveTo>
                  <a:lnTo>
                    <a:pt x="55451" y="2830720"/>
                  </a:lnTo>
                  <a:cubicBezTo>
                    <a:pt x="85331" y="2879308"/>
                    <a:pt x="117557" y="2926541"/>
                    <a:pt x="152058" y="2972167"/>
                  </a:cubicBezTo>
                  <a:lnTo>
                    <a:pt x="170061" y="2993689"/>
                  </a:lnTo>
                  <a:lnTo>
                    <a:pt x="0" y="2993689"/>
                  </a:lnTo>
                  <a:close/>
                  <a:moveTo>
                    <a:pt x="1541758" y="0"/>
                  </a:moveTo>
                  <a:cubicBezTo>
                    <a:pt x="2602533" y="0"/>
                    <a:pt x="3462418" y="859886"/>
                    <a:pt x="3462418" y="1920662"/>
                  </a:cubicBezTo>
                  <a:cubicBezTo>
                    <a:pt x="3462418" y="2252154"/>
                    <a:pt x="3378445" y="2564028"/>
                    <a:pt x="3230610" y="2836173"/>
                  </a:cubicBezTo>
                  <a:lnTo>
                    <a:pt x="3134917" y="2993689"/>
                  </a:lnTo>
                  <a:lnTo>
                    <a:pt x="2620198" y="2993689"/>
                  </a:lnTo>
                  <a:lnTo>
                    <a:pt x="2647978" y="2965249"/>
                  </a:lnTo>
                  <a:cubicBezTo>
                    <a:pt x="2735818" y="2877741"/>
                    <a:pt x="2841305" y="2805691"/>
                    <a:pt x="2948384" y="2745916"/>
                  </a:cubicBezTo>
                  <a:cubicBezTo>
                    <a:pt x="3001393" y="2715397"/>
                    <a:pt x="3054004" y="2686803"/>
                    <a:pt x="3099450" y="2653232"/>
                  </a:cubicBezTo>
                  <a:cubicBezTo>
                    <a:pt x="3145094" y="2619862"/>
                    <a:pt x="3183242" y="2581382"/>
                    <a:pt x="3212964" y="2536069"/>
                  </a:cubicBezTo>
                  <a:cubicBezTo>
                    <a:pt x="3243151" y="2491221"/>
                    <a:pt x="3265509" y="2440334"/>
                    <a:pt x="3283488" y="2387060"/>
                  </a:cubicBezTo>
                  <a:cubicBezTo>
                    <a:pt x="3301468" y="2333786"/>
                    <a:pt x="3314869" y="2277725"/>
                    <a:pt x="3325484" y="2221531"/>
                  </a:cubicBezTo>
                  <a:cubicBezTo>
                    <a:pt x="3327872" y="2207400"/>
                    <a:pt x="3330725" y="2193401"/>
                    <a:pt x="3332716" y="2179270"/>
                  </a:cubicBezTo>
                  <a:lnTo>
                    <a:pt x="3338819" y="2136943"/>
                  </a:lnTo>
                  <a:lnTo>
                    <a:pt x="3343397" y="2094483"/>
                  </a:lnTo>
                  <a:cubicBezTo>
                    <a:pt x="3345122" y="2080351"/>
                    <a:pt x="3345520" y="2066088"/>
                    <a:pt x="3346714" y="2051956"/>
                  </a:cubicBezTo>
                  <a:cubicBezTo>
                    <a:pt x="3350761" y="1995232"/>
                    <a:pt x="3350828" y="1938376"/>
                    <a:pt x="3348572" y="1881717"/>
                  </a:cubicBezTo>
                  <a:lnTo>
                    <a:pt x="3345985" y="1839257"/>
                  </a:lnTo>
                  <a:cubicBezTo>
                    <a:pt x="3344857" y="1825126"/>
                    <a:pt x="3343330" y="1811061"/>
                    <a:pt x="3342070" y="1796929"/>
                  </a:cubicBezTo>
                  <a:cubicBezTo>
                    <a:pt x="3340943" y="1782798"/>
                    <a:pt x="3338819" y="1768733"/>
                    <a:pt x="3337227" y="1754668"/>
                  </a:cubicBezTo>
                  <a:cubicBezTo>
                    <a:pt x="3335767" y="1740537"/>
                    <a:pt x="3333445" y="1726538"/>
                    <a:pt x="3331256" y="1712540"/>
                  </a:cubicBezTo>
                  <a:cubicBezTo>
                    <a:pt x="3322366" y="1656479"/>
                    <a:pt x="3310756" y="1600883"/>
                    <a:pt x="3296492" y="1545817"/>
                  </a:cubicBezTo>
                  <a:cubicBezTo>
                    <a:pt x="3267300" y="1435885"/>
                    <a:pt x="3227892" y="1328275"/>
                    <a:pt x="3179195" y="1224313"/>
                  </a:cubicBezTo>
                  <a:cubicBezTo>
                    <a:pt x="3154781" y="1172433"/>
                    <a:pt x="3128309" y="1121281"/>
                    <a:pt x="3099716" y="1071125"/>
                  </a:cubicBezTo>
                  <a:cubicBezTo>
                    <a:pt x="3071386" y="1020837"/>
                    <a:pt x="3040603" y="971742"/>
                    <a:pt x="3008160" y="923576"/>
                  </a:cubicBezTo>
                  <a:cubicBezTo>
                    <a:pt x="2975784" y="875344"/>
                    <a:pt x="2941219" y="828439"/>
                    <a:pt x="2905327" y="782330"/>
                  </a:cubicBezTo>
                  <a:cubicBezTo>
                    <a:pt x="2869170" y="736486"/>
                    <a:pt x="2831155" y="691836"/>
                    <a:pt x="2791481" y="648448"/>
                  </a:cubicBezTo>
                  <a:cubicBezTo>
                    <a:pt x="2751740" y="605191"/>
                    <a:pt x="2710674" y="562797"/>
                    <a:pt x="2667418" y="522526"/>
                  </a:cubicBezTo>
                  <a:cubicBezTo>
                    <a:pt x="2624227" y="482189"/>
                    <a:pt x="2579313" y="443444"/>
                    <a:pt x="2532739" y="406557"/>
                  </a:cubicBezTo>
                  <a:cubicBezTo>
                    <a:pt x="2486165" y="369669"/>
                    <a:pt x="2437999" y="334441"/>
                    <a:pt x="2388109" y="301601"/>
                  </a:cubicBezTo>
                  <a:cubicBezTo>
                    <a:pt x="2338085" y="269026"/>
                    <a:pt x="2286669" y="238176"/>
                    <a:pt x="2233527" y="210377"/>
                  </a:cubicBezTo>
                  <a:cubicBezTo>
                    <a:pt x="2180451" y="182447"/>
                    <a:pt x="2125983" y="156771"/>
                    <a:pt x="2069922" y="134811"/>
                  </a:cubicBezTo>
                  <a:cubicBezTo>
                    <a:pt x="2013994" y="112520"/>
                    <a:pt x="1956739" y="93213"/>
                    <a:pt x="1898423" y="77623"/>
                  </a:cubicBezTo>
                  <a:cubicBezTo>
                    <a:pt x="1781856" y="46242"/>
                    <a:pt x="1661044" y="28794"/>
                    <a:pt x="1540032" y="28926"/>
                  </a:cubicBezTo>
                  <a:cubicBezTo>
                    <a:pt x="1418821" y="29325"/>
                    <a:pt x="1297744" y="42660"/>
                    <a:pt x="1179784" y="68866"/>
                  </a:cubicBezTo>
                  <a:lnTo>
                    <a:pt x="1168705" y="71121"/>
                  </a:lnTo>
                  <a:lnTo>
                    <a:pt x="1157758" y="73908"/>
                  </a:lnTo>
                  <a:lnTo>
                    <a:pt x="1135798" y="79547"/>
                  </a:lnTo>
                  <a:lnTo>
                    <a:pt x="1092011" y="90958"/>
                  </a:lnTo>
                  <a:cubicBezTo>
                    <a:pt x="1077349" y="94408"/>
                    <a:pt x="1063151" y="99582"/>
                    <a:pt x="1048754" y="104028"/>
                  </a:cubicBezTo>
                  <a:lnTo>
                    <a:pt x="1005763" y="117827"/>
                  </a:lnTo>
                  <a:cubicBezTo>
                    <a:pt x="991300" y="122139"/>
                    <a:pt x="977434" y="127978"/>
                    <a:pt x="963303" y="133153"/>
                  </a:cubicBezTo>
                  <a:lnTo>
                    <a:pt x="921175" y="149142"/>
                  </a:lnTo>
                  <a:cubicBezTo>
                    <a:pt x="907043" y="154184"/>
                    <a:pt x="893509" y="160818"/>
                    <a:pt x="879776" y="166789"/>
                  </a:cubicBezTo>
                  <a:lnTo>
                    <a:pt x="838709" y="185034"/>
                  </a:lnTo>
                  <a:cubicBezTo>
                    <a:pt x="621233" y="286209"/>
                    <a:pt x="429764" y="433957"/>
                    <a:pt x="274453" y="607845"/>
                  </a:cubicBezTo>
                  <a:cubicBezTo>
                    <a:pt x="196565" y="694822"/>
                    <a:pt x="127434" y="788301"/>
                    <a:pt x="67351" y="886581"/>
                  </a:cubicBezTo>
                  <a:lnTo>
                    <a:pt x="0" y="1008513"/>
                  </a:lnTo>
                  <a:lnTo>
                    <a:pt x="0" y="778734"/>
                  </a:lnTo>
                  <a:lnTo>
                    <a:pt x="59674" y="698933"/>
                  </a:lnTo>
                  <a:cubicBezTo>
                    <a:pt x="411948" y="272073"/>
                    <a:pt x="945071" y="0"/>
                    <a:pt x="15417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9" name="Group 48">
            <a:extLst>
              <a:ext uri="{FF2B5EF4-FFF2-40B4-BE49-F238E27FC236}">
                <a16:creationId xmlns:a16="http://schemas.microsoft.com/office/drawing/2014/main" id="{05F16C50-F398-4082-942C-098B046B43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13756" y="2598821"/>
            <a:ext cx="3339065" cy="3401889"/>
            <a:chOff x="3224685" y="2598821"/>
            <a:chExt cx="3339065" cy="3401889"/>
          </a:xfrm>
        </p:grpSpPr>
        <p:sp>
          <p:nvSpPr>
            <p:cNvPr id="50" name="Freeform: Shape 49">
              <a:extLst>
                <a:ext uri="{FF2B5EF4-FFF2-40B4-BE49-F238E27FC236}">
                  <a16:creationId xmlns:a16="http://schemas.microsoft.com/office/drawing/2014/main" id="{16DC8D47-7123-4497-B7D1-769033844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2294" y="2705797"/>
              <a:ext cx="3254181" cy="3187937"/>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9EAF00-1329-4886-AF49-52D59ECE4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4685" y="2705797"/>
              <a:ext cx="3271790" cy="3187937"/>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86049FB-0264-4F59-9D62-643690143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2295" y="2683818"/>
              <a:ext cx="3271790" cy="3231975"/>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53" name="Freeform: Shape 52">
              <a:extLst>
                <a:ext uri="{FF2B5EF4-FFF2-40B4-BE49-F238E27FC236}">
                  <a16:creationId xmlns:a16="http://schemas.microsoft.com/office/drawing/2014/main" id="{1EBD7950-2F60-42E5-B00A-DB0131FA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4685" y="2598821"/>
              <a:ext cx="3339065" cy="3401889"/>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sp>
        <p:nvSpPr>
          <p:cNvPr id="4" name="Content Placeholder 3">
            <a:extLst>
              <a:ext uri="{FF2B5EF4-FFF2-40B4-BE49-F238E27FC236}">
                <a16:creationId xmlns:a16="http://schemas.microsoft.com/office/drawing/2014/main" id="{8CC60378-6408-9A95-ABF0-254C8A04AB3C}"/>
              </a:ext>
            </a:extLst>
          </p:cNvPr>
          <p:cNvSpPr>
            <a:spLocks noGrp="1"/>
          </p:cNvSpPr>
          <p:nvPr>
            <p:ph idx="1"/>
          </p:nvPr>
        </p:nvSpPr>
        <p:spPr>
          <a:xfrm>
            <a:off x="7125519" y="2421682"/>
            <a:ext cx="4266601" cy="3639289"/>
          </a:xfrm>
        </p:spPr>
        <p:txBody>
          <a:bodyPr vert="horz" lIns="91440" tIns="45720" rIns="91440" bIns="45720" rtlCol="0" anchor="ctr">
            <a:normAutofit/>
          </a:bodyPr>
          <a:lstStyle/>
          <a:p>
            <a:pPr defTabSz="914400">
              <a:buFont typeface="Arial" panose="020B0604020202020204" pitchFamily="34" charset="0"/>
              <a:buChar char="•"/>
            </a:pPr>
            <a:r>
              <a:rPr lang="en-US" sz="1100" b="0" i="0" dirty="0">
                <a:solidFill>
                  <a:schemeClr val="tx2"/>
                </a:solidFill>
                <a:effectLst/>
                <a:latin typeface="+mn-lt"/>
              </a:rPr>
              <a:t>Skype Infinite Loop Bug (2013): In 2013, a bug was discovered in Skype's Android app that caused an infinite loop during sign-in, resulting in excessive CPU usage and draining device battery.</a:t>
            </a:r>
          </a:p>
          <a:p>
            <a:pPr defTabSz="914400">
              <a:buFont typeface="Arial" panose="020B0604020202020204" pitchFamily="34" charset="0"/>
              <a:buChar char="•"/>
            </a:pPr>
            <a:r>
              <a:rPr lang="en-US" sz="1100" b="0" i="0" dirty="0">
                <a:solidFill>
                  <a:schemeClr val="tx2"/>
                </a:solidFill>
                <a:effectLst/>
                <a:latin typeface="+mn-lt"/>
              </a:rPr>
              <a:t>Amazon AWS S3 Outage (2017): In February 2017, an Amazon Web Services (AWS) S3 service disruption occurred and led to a widespread outage affecting many websites and online services that relied on AWS S3 for storage and retrieval of data. The performance bug caused a significant slowdown and, in some cases, complete unavailability of services.</a:t>
            </a:r>
          </a:p>
          <a:p>
            <a:pPr defTabSz="914400">
              <a:buFont typeface="Arial" panose="020B0604020202020204" pitchFamily="34" charset="0"/>
              <a:buChar char="•"/>
            </a:pPr>
            <a:r>
              <a:rPr lang="en-US" sz="1100" b="0" i="0" dirty="0">
                <a:solidFill>
                  <a:schemeClr val="tx2"/>
                </a:solidFill>
                <a:effectLst/>
                <a:latin typeface="+mn-lt"/>
              </a:rPr>
              <a:t>Twitter Hashtag Bug (2013): In July 2013, Twitter experienced a performance bug related to the handling of hashtags. When users inserted certain characters, such as a specific string of Arabic characters, it triggered a bug that caused a significant slowdown in the service. </a:t>
            </a:r>
            <a:endParaRPr lang="en-US" sz="1100" dirty="0">
              <a:solidFill>
                <a:schemeClr val="tx2"/>
              </a:solidFill>
              <a:latin typeface="+mn-lt"/>
            </a:endParaRPr>
          </a:p>
          <a:p>
            <a:pPr defTabSz="914400">
              <a:buFont typeface="Arial" panose="020B0604020202020204" pitchFamily="34" charset="0"/>
              <a:buChar char="•"/>
            </a:pPr>
            <a:r>
              <a:rPr lang="en-US" sz="1100" b="0" i="0" dirty="0">
                <a:solidFill>
                  <a:schemeClr val="tx2"/>
                </a:solidFill>
                <a:effectLst/>
                <a:latin typeface="+mn-lt"/>
              </a:rPr>
              <a:t>Chrome Extension Performance Degradation (2018): In 2018, a performance bug was discovered in certain Chrome extensions that resulted in excessive CPU and memory usage. The bug caused the extensions to consume more system resources than necessary, leading to sluggish browser performance and reduced responsiveness.</a:t>
            </a:r>
            <a:endParaRPr lang="en-US" sz="1100" dirty="0">
              <a:solidFill>
                <a:schemeClr val="tx2"/>
              </a:solidFill>
              <a:latin typeface="+mn-lt"/>
            </a:endParaRPr>
          </a:p>
        </p:txBody>
      </p:sp>
      <p:sp>
        <p:nvSpPr>
          <p:cNvPr id="5" name="Slide Number Placeholder 4">
            <a:extLst>
              <a:ext uri="{FF2B5EF4-FFF2-40B4-BE49-F238E27FC236}">
                <a16:creationId xmlns:a16="http://schemas.microsoft.com/office/drawing/2014/main" id="{0B676CC3-01A6-51EE-6036-53AF8FA52B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7</a:t>
            </a:fld>
            <a:endParaRPr lang="en-US">
              <a:solidFill>
                <a:schemeClr val="tx1">
                  <a:tint val="75000"/>
                </a:schemeClr>
              </a:solidFill>
              <a:latin typeface="+mn-lt"/>
            </a:endParaRPr>
          </a:p>
        </p:txBody>
      </p:sp>
    </p:spTree>
    <p:extLst>
      <p:ext uri="{BB962C8B-B14F-4D97-AF65-F5344CB8AC3E}">
        <p14:creationId xmlns:p14="http://schemas.microsoft.com/office/powerpoint/2010/main" val="38553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9BECB-3D5E-A7D3-911F-205302C0254E}"/>
              </a:ext>
            </a:extLst>
          </p:cNvPr>
          <p:cNvSpPr>
            <a:spLocks noGrp="1"/>
          </p:cNvSpPr>
          <p:nvPr>
            <p:ph type="title"/>
          </p:nvPr>
        </p:nvSpPr>
        <p:spPr>
          <a:xfrm>
            <a:off x="6738267" y="818302"/>
            <a:ext cx="4333814" cy="1454051"/>
          </a:xfrm>
        </p:spPr>
        <p:txBody>
          <a:bodyPr vert="horz" lIns="91440" tIns="45720" rIns="91440" bIns="45720" rtlCol="0" anchor="b">
            <a:normAutofit/>
          </a:bodyPr>
          <a:lstStyle/>
          <a:p>
            <a:pPr defTabSz="914400"/>
            <a:r>
              <a:rPr lang="en-US" sz="3600" kern="1200" dirty="0">
                <a:solidFill>
                  <a:schemeClr val="tx2"/>
                </a:solidFill>
                <a:latin typeface="+mj-lt"/>
                <a:ea typeface="+mj-ea"/>
                <a:cs typeface="+mj-cs"/>
              </a:rPr>
              <a:t>It could get worse…</a:t>
            </a:r>
          </a:p>
        </p:txBody>
      </p:sp>
      <p:pic>
        <p:nvPicPr>
          <p:cNvPr id="11" name="Picture 10">
            <a:extLst>
              <a:ext uri="{FF2B5EF4-FFF2-40B4-BE49-F238E27FC236}">
                <a16:creationId xmlns:a16="http://schemas.microsoft.com/office/drawing/2014/main" id="{558FCA90-8194-7A60-F1BA-5F8E674ED930}"/>
              </a:ext>
            </a:extLst>
          </p:cNvPr>
          <p:cNvPicPr>
            <a:picLocks noChangeAspect="1"/>
          </p:cNvPicPr>
          <p:nvPr/>
        </p:nvPicPr>
        <p:blipFill rotWithShape="1">
          <a:blip r:embed="rId2">
            <a:alphaModFix/>
          </a:blip>
          <a:srcRect l="24703" r="8270" b="-1"/>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9" name="Picture 8">
            <a:extLst>
              <a:ext uri="{FF2B5EF4-FFF2-40B4-BE49-F238E27FC236}">
                <a16:creationId xmlns:a16="http://schemas.microsoft.com/office/drawing/2014/main" id="{40F8F1CD-2D82-2509-6DC7-D27E2C39AFD6}"/>
              </a:ext>
            </a:extLst>
          </p:cNvPr>
          <p:cNvPicPr>
            <a:picLocks noChangeAspect="1"/>
          </p:cNvPicPr>
          <p:nvPr/>
        </p:nvPicPr>
        <p:blipFill rotWithShape="1">
          <a:blip r:embed="rId3">
            <a:alphaModFix/>
          </a:blip>
          <a:srcRect l="2661" r="19591"/>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25" name="Group 24">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26" name="Freeform: Shape 25">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C346F550-EFE6-3400-3118-3ED3FED35F21}"/>
              </a:ext>
            </a:extLst>
          </p:cNvPr>
          <p:cNvPicPr>
            <a:picLocks noChangeAspect="1"/>
          </p:cNvPicPr>
          <p:nvPr/>
        </p:nvPicPr>
        <p:blipFill rotWithShape="1">
          <a:blip r:embed="rId4">
            <a:alphaModFix/>
          </a:blip>
          <a:srcRect l="4123" r="20015" b="2"/>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31"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32" name="Freeform: Shape 31">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34" name="Freeform: Shape 33">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37" name="Freeform: Shape 36">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9" name="Freeform: Shape 38">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Content Placeholder 3">
            <a:extLst>
              <a:ext uri="{FF2B5EF4-FFF2-40B4-BE49-F238E27FC236}">
                <a16:creationId xmlns:a16="http://schemas.microsoft.com/office/drawing/2014/main" id="{8CC60378-6408-9A95-ABF0-254C8A04AB3C}"/>
              </a:ext>
            </a:extLst>
          </p:cNvPr>
          <p:cNvSpPr>
            <a:spLocks noGrp="1"/>
          </p:cNvSpPr>
          <p:nvPr>
            <p:ph idx="1"/>
          </p:nvPr>
        </p:nvSpPr>
        <p:spPr>
          <a:xfrm>
            <a:off x="6734684" y="2437029"/>
            <a:ext cx="4333468" cy="3639289"/>
          </a:xfrm>
        </p:spPr>
        <p:txBody>
          <a:bodyPr vert="horz" lIns="91440" tIns="45720" rIns="91440" bIns="45720" rtlCol="0" anchor="ctr">
            <a:normAutofit/>
          </a:bodyPr>
          <a:lstStyle/>
          <a:p>
            <a:pPr defTabSz="914400">
              <a:buFont typeface="Arial" panose="020B0604020202020204" pitchFamily="34" charset="0"/>
              <a:buChar char="•"/>
            </a:pPr>
            <a:r>
              <a:rPr lang="en-US" sz="1100" b="0" i="0">
                <a:solidFill>
                  <a:schemeClr val="tx2"/>
                </a:solidFill>
                <a:effectLst/>
                <a:latin typeface="+mn-lt"/>
              </a:rPr>
              <a:t>The Ariane 5 rocket failure in 1996 is related to converting a 64-bit floating</a:t>
            </a:r>
            <a:r>
              <a:rPr lang="en-US" sz="1100">
                <a:solidFill>
                  <a:schemeClr val="tx2"/>
                </a:solidFill>
                <a:latin typeface="+mn-lt"/>
              </a:rPr>
              <a:t>-point number to a 16-bit signed integer that impacted the rocket’s performance and contributed to the system shutting down and the rocket self-destructing.</a:t>
            </a:r>
          </a:p>
          <a:p>
            <a:pPr defTabSz="914400">
              <a:buFont typeface="Arial" panose="020B0604020202020204" pitchFamily="34" charset="0"/>
              <a:buChar char="•"/>
            </a:pPr>
            <a:r>
              <a:rPr lang="en-US" sz="1100" b="0" i="0">
                <a:solidFill>
                  <a:schemeClr val="tx2"/>
                </a:solidFill>
                <a:effectLst/>
                <a:latin typeface="+mn-lt"/>
              </a:rPr>
              <a:t>Knight Capital Group Trading Loss (2012): A software bug in Knight Capital Group's trading software caused the company to incur a massive financial loss of approximately $440 million in just 45 minutes. This financial impact directly related to the performance of the trading system and its ability to execute trades accurately and efficiently.</a:t>
            </a:r>
          </a:p>
          <a:p>
            <a:pPr defTabSz="914400">
              <a:buFont typeface="Arial" panose="020B0604020202020204" pitchFamily="34" charset="0"/>
              <a:buChar char="•"/>
            </a:pPr>
            <a:r>
              <a:rPr lang="en-US" sz="1100" b="0" i="0">
                <a:solidFill>
                  <a:schemeClr val="tx2"/>
                </a:solidFill>
                <a:effectLst/>
                <a:latin typeface="+mn-lt"/>
              </a:rPr>
              <a:t>The Boeing 737 MAX crashes in 2018 and 2019 were related to software performance issues, specifically involving the Maneuvering Characteristics Augmentation System (MCAS).</a:t>
            </a:r>
            <a:r>
              <a:rPr lang="en-US" sz="1100">
                <a:solidFill>
                  <a:schemeClr val="tx2"/>
                </a:solidFill>
                <a:latin typeface="+mn-lt"/>
              </a:rPr>
              <a:t> </a:t>
            </a:r>
            <a:r>
              <a:rPr lang="en-US" sz="1100" b="0" i="0">
                <a:solidFill>
                  <a:schemeClr val="tx2"/>
                </a:solidFill>
                <a:effectLst/>
                <a:latin typeface="+mn-lt"/>
              </a:rPr>
              <a:t>The performance-related aspect of this issue relates to the system's response time and behavior. The MCAS responded to incorrect sensor data by initiating automatic nose-down trim adjustments, which the flight crews were unable to override in some instances. This unexpected and aggressive behavior by the MCAS resulted in the aircraft entering a state of unrecoverable flight, leading to the crashes.</a:t>
            </a:r>
            <a:endParaRPr lang="en-US" sz="1100">
              <a:solidFill>
                <a:schemeClr val="tx2"/>
              </a:solidFill>
              <a:latin typeface="+mn-lt"/>
            </a:endParaRPr>
          </a:p>
        </p:txBody>
      </p:sp>
      <p:sp>
        <p:nvSpPr>
          <p:cNvPr id="5" name="Slide Number Placeholder 4">
            <a:extLst>
              <a:ext uri="{FF2B5EF4-FFF2-40B4-BE49-F238E27FC236}">
                <a16:creationId xmlns:a16="http://schemas.microsoft.com/office/drawing/2014/main" id="{0B676CC3-01A6-51EE-6036-53AF8FA52B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8</a:t>
            </a:fld>
            <a:endParaRPr lang="en-US">
              <a:solidFill>
                <a:schemeClr val="tx1">
                  <a:tint val="75000"/>
                </a:schemeClr>
              </a:solidFill>
              <a:latin typeface="+mn-lt"/>
            </a:endParaRPr>
          </a:p>
        </p:txBody>
      </p:sp>
    </p:spTree>
    <p:extLst>
      <p:ext uri="{BB962C8B-B14F-4D97-AF65-F5344CB8AC3E}">
        <p14:creationId xmlns:p14="http://schemas.microsoft.com/office/powerpoint/2010/main" val="272477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E3F0A-8281-E832-B591-3BDEA1D65356}"/>
              </a:ext>
            </a:extLst>
          </p:cNvPr>
          <p:cNvSpPr>
            <a:spLocks noGrp="1"/>
          </p:cNvSpPr>
          <p:nvPr>
            <p:ph type="title"/>
          </p:nvPr>
        </p:nvSpPr>
        <p:spPr>
          <a:xfrm>
            <a:off x="635000" y="640823"/>
            <a:ext cx="3418659" cy="5583148"/>
          </a:xfrm>
        </p:spPr>
        <p:txBody>
          <a:bodyPr vert="horz" lIns="91440" tIns="45720" rIns="91440" bIns="45720" rtlCol="0" anchor="ctr">
            <a:normAutofit/>
          </a:bodyPr>
          <a:lstStyle/>
          <a:p>
            <a:pPr defTabSz="914400"/>
            <a:r>
              <a:rPr lang="en-US" sz="4600" kern="1200" dirty="0">
                <a:solidFill>
                  <a:schemeClr val="tx1"/>
                </a:solidFill>
                <a:latin typeface="+mj-lt"/>
                <a:ea typeface="+mj-ea"/>
                <a:cs typeface="+mj-cs"/>
              </a:rPr>
              <a:t>How are performance issues caused and resolved?</a:t>
            </a:r>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CAE6CAC-87AE-9A5D-22A7-D83FB9F0D15E}"/>
              </a:ext>
            </a:extLst>
          </p:cNvPr>
          <p:cNvSpPr>
            <a:spLocks noGrp="1"/>
          </p:cNvSpPr>
          <p:nvPr>
            <p:ph idx="1"/>
          </p:nvPr>
        </p:nvSpPr>
        <p:spPr>
          <a:xfrm>
            <a:off x="4341694" y="1267486"/>
            <a:ext cx="3684746" cy="3709004"/>
          </a:xfrm>
        </p:spPr>
        <p:txBody>
          <a:bodyPr>
            <a:normAutofit/>
          </a:bodyPr>
          <a:lstStyle/>
          <a:p>
            <a:pPr marL="134874" indent="-134874" defTabSz="539469">
              <a:spcBef>
                <a:spcPts val="590"/>
              </a:spcBef>
            </a:pPr>
            <a:r>
              <a:rPr lang="en-US" sz="2000" b="0" i="0" kern="1200" dirty="0">
                <a:solidFill>
                  <a:srgbClr val="374151"/>
                </a:solidFill>
                <a:latin typeface="Söhne"/>
                <a:ea typeface="+mn-ea"/>
                <a:cs typeface="+mn-cs"/>
              </a:rPr>
              <a:t>We conducted a comprehensive study that involves 570 real-world performance issue reports from 13 open-source projects, in Java, C/C++, and in Python. </a:t>
            </a:r>
          </a:p>
          <a:p>
            <a:pPr marL="134874" indent="-134874" defTabSz="539469">
              <a:spcBef>
                <a:spcPts val="590"/>
              </a:spcBef>
            </a:pPr>
            <a:r>
              <a:rPr lang="en-US" sz="2000" b="0" i="0" kern="1200" dirty="0">
                <a:solidFill>
                  <a:srgbClr val="374151"/>
                </a:solidFill>
                <a:latin typeface="Söhne"/>
                <a:ea typeface="+mn-ea"/>
                <a:cs typeface="+mn-cs"/>
              </a:rPr>
              <a:t>We found eight recurring causes to performance issues and their corresponding resolutions:</a:t>
            </a:r>
          </a:p>
          <a:p>
            <a:pPr marL="296723" lvl="1" indent="-134874" defTabSz="539469">
              <a:spcBef>
                <a:spcPts val="295"/>
              </a:spcBef>
            </a:pPr>
            <a:endParaRPr lang="en-US" sz="2000" b="0" i="0" kern="1200" dirty="0">
              <a:solidFill>
                <a:srgbClr val="374151"/>
              </a:solidFill>
              <a:latin typeface="Söhne"/>
              <a:ea typeface="+mn-ea"/>
              <a:cs typeface="+mn-cs"/>
            </a:endParaRPr>
          </a:p>
          <a:p>
            <a:pPr lvl="1"/>
            <a:endParaRPr lang="en-US" sz="2000" dirty="0">
              <a:solidFill>
                <a:srgbClr val="374151"/>
              </a:solidFill>
              <a:latin typeface="Söhne"/>
            </a:endParaRPr>
          </a:p>
        </p:txBody>
      </p:sp>
      <p:sp>
        <p:nvSpPr>
          <p:cNvPr id="5" name="Slide Number Placeholder 4">
            <a:extLst>
              <a:ext uri="{FF2B5EF4-FFF2-40B4-BE49-F238E27FC236}">
                <a16:creationId xmlns:a16="http://schemas.microsoft.com/office/drawing/2014/main" id="{062C2A1F-A556-2906-C4F1-3F607022F1A2}"/>
              </a:ext>
            </a:extLst>
          </p:cNvPr>
          <p:cNvSpPr>
            <a:spLocks noGrp="1"/>
          </p:cNvSpPr>
          <p:nvPr>
            <p:ph type="sldNum" sz="quarter" idx="12"/>
          </p:nvPr>
        </p:nvSpPr>
        <p:spPr>
          <a:xfrm>
            <a:off x="9921185" y="4734772"/>
            <a:ext cx="1627345" cy="216603"/>
          </a:xfrm>
        </p:spPr>
        <p:txBody>
          <a:bodyPr/>
          <a:lstStyle/>
          <a:p>
            <a:pPr defTabSz="539482">
              <a:spcAft>
                <a:spcPts val="600"/>
              </a:spcAft>
            </a:pPr>
            <a:fld id="{4267CD5E-26CF-4249-8540-BB1D07FD4227}" type="slidenum">
              <a:rPr lang="en-US" sz="708" b="1" i="0" kern="1200">
                <a:solidFill>
                  <a:schemeClr val="accent1"/>
                </a:solidFill>
                <a:latin typeface="IBM Plex Sans" panose="020B0503050203000203" pitchFamily="34" charset="0"/>
                <a:ea typeface="+mn-ea"/>
                <a:cs typeface="+mn-cs"/>
              </a:rPr>
              <a:pPr defTabSz="539482">
                <a:spcAft>
                  <a:spcPts val="600"/>
                </a:spcAft>
              </a:pPr>
              <a:t>9</a:t>
            </a:fld>
            <a:endParaRPr lang="en-US"/>
          </a:p>
        </p:txBody>
      </p:sp>
      <p:pic>
        <p:nvPicPr>
          <p:cNvPr id="10" name="Graphic 9" descr="Research with solid fill">
            <a:extLst>
              <a:ext uri="{FF2B5EF4-FFF2-40B4-BE49-F238E27FC236}">
                <a16:creationId xmlns:a16="http://schemas.microsoft.com/office/drawing/2014/main" id="{DAB3C699-1ADF-7DB6-7E8B-6F8EB69894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1062" y="3489415"/>
            <a:ext cx="542448" cy="542448"/>
          </a:xfrm>
          <a:prstGeom prst="rect">
            <a:avLst/>
          </a:prstGeom>
        </p:spPr>
      </p:pic>
      <p:graphicFrame>
        <p:nvGraphicFramePr>
          <p:cNvPr id="11" name="Diagram 10">
            <a:extLst>
              <a:ext uri="{FF2B5EF4-FFF2-40B4-BE49-F238E27FC236}">
                <a16:creationId xmlns:a16="http://schemas.microsoft.com/office/drawing/2014/main" id="{B378BEB7-5D14-B0B2-B304-22C16228B425}"/>
              </a:ext>
            </a:extLst>
          </p:cNvPr>
          <p:cNvGraphicFramePr/>
          <p:nvPr>
            <p:extLst>
              <p:ext uri="{D42A27DB-BD31-4B8C-83A1-F6EECF244321}">
                <p14:modId xmlns:p14="http://schemas.microsoft.com/office/powerpoint/2010/main" val="1824777831"/>
              </p:ext>
            </p:extLst>
          </p:nvPr>
        </p:nvGraphicFramePr>
        <p:xfrm>
          <a:off x="8256124" y="1869862"/>
          <a:ext cx="3115028" cy="2719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180C18DB-BAEE-A34D-56A6-33C53AD26181}"/>
              </a:ext>
            </a:extLst>
          </p:cNvPr>
          <p:cNvSpPr txBox="1"/>
          <p:nvPr/>
        </p:nvSpPr>
        <p:spPr>
          <a:xfrm>
            <a:off x="4380054" y="4647058"/>
            <a:ext cx="3337781" cy="938719"/>
          </a:xfrm>
          <a:prstGeom prst="rect">
            <a:avLst/>
          </a:prstGeom>
          <a:noFill/>
        </p:spPr>
        <p:txBody>
          <a:bodyPr wrap="square">
            <a:spAutoFit/>
          </a:bodyPr>
          <a:lstStyle/>
          <a:p>
            <a:pPr defTabSz="539482">
              <a:spcAft>
                <a:spcPts val="600"/>
              </a:spcAft>
            </a:pPr>
            <a:r>
              <a:rPr lang="en-US" sz="1100" kern="1200" dirty="0">
                <a:solidFill>
                  <a:srgbClr val="222222"/>
                </a:solidFill>
                <a:latin typeface="Arial" panose="020B0604020202020204" pitchFamily="34" charset="0"/>
                <a:ea typeface="+mn-ea"/>
                <a:cs typeface="+mn-cs"/>
              </a:rPr>
              <a:t>Zhao, Yutong, Lu Xiao, Andre B. Bondi, </a:t>
            </a:r>
            <a:r>
              <a:rPr lang="en-US" sz="1100" kern="1200" dirty="0" err="1">
                <a:solidFill>
                  <a:srgbClr val="222222"/>
                </a:solidFill>
                <a:latin typeface="Arial" panose="020B0604020202020204" pitchFamily="34" charset="0"/>
                <a:ea typeface="+mn-ea"/>
                <a:cs typeface="+mn-cs"/>
              </a:rPr>
              <a:t>Bihuan</a:t>
            </a:r>
            <a:r>
              <a:rPr lang="en-US" sz="1100" kern="1200" dirty="0">
                <a:solidFill>
                  <a:srgbClr val="222222"/>
                </a:solidFill>
                <a:latin typeface="Arial" panose="020B0604020202020204" pitchFamily="34" charset="0"/>
                <a:ea typeface="+mn-ea"/>
                <a:cs typeface="+mn-cs"/>
              </a:rPr>
              <a:t> Chen, and Yang Liu. "A Large-Scale Empirical Study of Real-Life Performance Issues in Open-Source Projects." </a:t>
            </a:r>
            <a:r>
              <a:rPr lang="en-US" sz="1100" i="1" kern="1200" dirty="0">
                <a:solidFill>
                  <a:srgbClr val="222222"/>
                </a:solidFill>
                <a:latin typeface="Arial" panose="020B0604020202020204" pitchFamily="34" charset="0"/>
                <a:ea typeface="+mn-ea"/>
                <a:cs typeface="+mn-cs"/>
              </a:rPr>
              <a:t>IEEE Transactions on Software Engineering</a:t>
            </a:r>
            <a:r>
              <a:rPr lang="en-US" sz="1100" kern="1200" dirty="0">
                <a:solidFill>
                  <a:srgbClr val="222222"/>
                </a:solidFill>
                <a:latin typeface="Arial" panose="020B0604020202020204" pitchFamily="34" charset="0"/>
                <a:ea typeface="+mn-ea"/>
                <a:cs typeface="+mn-cs"/>
              </a:rPr>
              <a:t> (2022).</a:t>
            </a:r>
            <a:endParaRPr lang="en-US" sz="1100" dirty="0"/>
          </a:p>
        </p:txBody>
      </p:sp>
    </p:spTree>
    <p:extLst>
      <p:ext uri="{BB962C8B-B14F-4D97-AF65-F5344CB8AC3E}">
        <p14:creationId xmlns:p14="http://schemas.microsoft.com/office/powerpoint/2010/main" val="3969774103"/>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1087</TotalTime>
  <Words>3304</Words>
  <Application>Microsoft Office PowerPoint</Application>
  <PresentationFormat>Widescreen</PresentationFormat>
  <Paragraphs>353</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Didact Gothic</vt:lpstr>
      <vt:lpstr>IBM Plex Sans</vt:lpstr>
      <vt:lpstr>IBM Plex Sans Light</vt:lpstr>
      <vt:lpstr>IBM Plex Sans SemiBold</vt:lpstr>
      <vt:lpstr>Saira Condensed Condensed Light</vt:lpstr>
      <vt:lpstr>Saira Condensed Condensed SemiBold</vt:lpstr>
      <vt:lpstr>Söhne</vt:lpstr>
      <vt:lpstr>System Font Regular</vt:lpstr>
      <vt:lpstr>Times New Roman</vt:lpstr>
      <vt:lpstr>Wingdings</vt:lpstr>
      <vt:lpstr>Office Theme</vt:lpstr>
      <vt:lpstr>How to Achieve Efficiency? Learning with “eFishN’Sea” based on Real-World Software Performance Issues</vt:lpstr>
      <vt:lpstr>Meet the Team</vt:lpstr>
      <vt:lpstr>Meet the Team</vt:lpstr>
      <vt:lpstr>PowerPoint Presentation</vt:lpstr>
      <vt:lpstr>What is Software Performance?</vt:lpstr>
      <vt:lpstr>Consequences of Software Performance Issues</vt:lpstr>
      <vt:lpstr>Examples of Software Performance Bugs</vt:lpstr>
      <vt:lpstr>It could get worse…</vt:lpstr>
      <vt:lpstr>How are performance issues caused and resolved?</vt:lpstr>
      <vt:lpstr>Inefficient Data Structure</vt:lpstr>
      <vt:lpstr>Inefficient Data Structure</vt:lpstr>
      <vt:lpstr>Repeated Computation</vt:lpstr>
      <vt:lpstr>Repeated Computation</vt:lpstr>
      <vt:lpstr>Inefficient Iteration</vt:lpstr>
      <vt:lpstr>Inefficient Iteration</vt:lpstr>
      <vt:lpstr>Inefficient API Usage</vt:lpstr>
      <vt:lpstr>Inefficient API Usage</vt:lpstr>
      <vt:lpstr>Inefficient Synchronization</vt:lpstr>
      <vt:lpstr>Inefficient Synchronization</vt:lpstr>
      <vt:lpstr>Redundant Data Processing</vt:lpstr>
      <vt:lpstr>Redundant Data Processing</vt:lpstr>
      <vt:lpstr>Inefficiency Under Special Cases</vt:lpstr>
      <vt:lpstr>(In)efficiency Under Special Cases</vt:lpstr>
      <vt:lpstr>General Inefficient Computation</vt:lpstr>
      <vt:lpstr>General Inefficient Computation</vt:lpstr>
      <vt:lpstr>https://efish-n-sea.github.io/index.html</vt:lpstr>
      <vt:lpstr>Warp-Up</vt:lpstr>
      <vt:lpstr>Stress Testing Simulation</vt:lpstr>
      <vt:lpstr>Stress Simulation of e-Fish-n-Sea</vt:lpstr>
      <vt:lpstr>Bonus Assignment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lu xiao</cp:lastModifiedBy>
  <cp:revision>33</cp:revision>
  <dcterms:created xsi:type="dcterms:W3CDTF">2022-06-10T19:28:06Z</dcterms:created>
  <dcterms:modified xsi:type="dcterms:W3CDTF">2024-11-11T20:38:44Z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2023-06-24T20:38:51Z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e529472f-5293-447e-9795-572b642ccabc</vt:lpwstr>
  </property>
  <property fmtid="{D5CDD505-2E9C-101B-9397-08002B2CF9AE}" pid="8" name="MSIP_Label_a73fd474-4f3c-44ed-88fb-5cc4bd2471bf_ContentBits">
    <vt:lpwstr>0</vt:lpwstr>
  </property>
</Properties>
</file>